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54" Target="slides/slide41.xml" Type="http://schemas.openxmlformats.org/officeDocument/2006/relationships/slide"/><Relationship Id="rId55" Target="slides/slide42.xml" Type="http://schemas.openxmlformats.org/officeDocument/2006/relationships/slide"/><Relationship Id="rId56" Target="slides/slide43.xml" Type="http://schemas.openxmlformats.org/officeDocument/2006/relationships/slide"/><Relationship Id="rId57" Target="slides/slide44.xml" Type="http://schemas.openxmlformats.org/officeDocument/2006/relationships/slide"/><Relationship Id="rId58" Target="slides/slide45.xml" Type="http://schemas.openxmlformats.org/officeDocument/2006/relationships/slide"/><Relationship Id="rId59" Target="slides/slide46.xml" Type="http://schemas.openxmlformats.org/officeDocument/2006/relationships/slide"/><Relationship Id="rId6" Target="fonts/font6.fntdata" Type="http://schemas.openxmlformats.org/officeDocument/2006/relationships/font"/><Relationship Id="rId60" Target="slides/slide47.xml" Type="http://schemas.openxmlformats.org/officeDocument/2006/relationships/slide"/><Relationship Id="rId61" Target="slides/slide48.xml" Type="http://schemas.openxmlformats.org/officeDocument/2006/relationships/slide"/><Relationship Id="rId62" Target="slides/slide49.xml" Type="http://schemas.openxmlformats.org/officeDocument/2006/relationships/slide"/><Relationship Id="rId63" Target="slides/slide50.xml" Type="http://schemas.openxmlformats.org/officeDocument/2006/relationships/slide"/><Relationship Id="rId64" Target="slides/slide51.xml" Type="http://schemas.openxmlformats.org/officeDocument/2006/relationships/slide"/><Relationship Id="rId65" Target="slides/slide52.xml" Type="http://schemas.openxmlformats.org/officeDocument/2006/relationships/slide"/><Relationship Id="rId66" Target="slides/slide53.xml" Type="http://schemas.openxmlformats.org/officeDocument/2006/relationships/slide"/><Relationship Id="rId67" Target="slides/slide54.xml" Type="http://schemas.openxmlformats.org/officeDocument/2006/relationships/slide"/><Relationship Id="rId68" Target="slides/slide55.xml" Type="http://schemas.openxmlformats.org/officeDocument/2006/relationships/slide"/><Relationship Id="rId69" Target="slides/slide56.xml" Type="http://schemas.openxmlformats.org/officeDocument/2006/relationships/slide"/><Relationship Id="rId7" Target="fonts/font7.fntdata" Type="http://schemas.openxmlformats.org/officeDocument/2006/relationships/font"/><Relationship Id="rId70" Target="slides/slide57.xml" Type="http://schemas.openxmlformats.org/officeDocument/2006/relationships/slide"/><Relationship Id="rId71" Target="slides/slide58.xml" Type="http://schemas.openxmlformats.org/officeDocument/2006/relationships/slide"/><Relationship Id="rId72" Target="slides/slide59.xml" Type="http://schemas.openxmlformats.org/officeDocument/2006/relationships/slide"/><Relationship Id="rId73" Target="slides/slide60.xml" Type="http://schemas.openxmlformats.org/officeDocument/2006/relationships/slide"/><Relationship Id="rId74" Target="slides/slide61.xml" Type="http://schemas.openxmlformats.org/officeDocument/2006/relationships/slide"/><Relationship Id="rId75" Target="slides/slide62.xml" Type="http://schemas.openxmlformats.org/officeDocument/2006/relationships/slide"/><Relationship Id="rId76" Target="slides/slide63.xml" Type="http://schemas.openxmlformats.org/officeDocument/2006/relationships/slide"/><Relationship Id="rId77" Target="slides/slide64.xml" Type="http://schemas.openxmlformats.org/officeDocument/2006/relationships/slide"/><Relationship Id="rId78" Target="slides/slide65.xml" Type="http://schemas.openxmlformats.org/officeDocument/2006/relationships/slide"/><Relationship Id="rId79" Target="slides/slide66.xml" Type="http://schemas.openxmlformats.org/officeDocument/2006/relationships/slide"/><Relationship Id="rId8" Target="fonts/font8.fntdata" Type="http://schemas.openxmlformats.org/officeDocument/2006/relationships/font"/><Relationship Id="rId80" Target="slides/slide67.xml" Type="http://schemas.openxmlformats.org/officeDocument/2006/relationships/slide"/><Relationship Id="rId81" Target="slides/slide68.xml" Type="http://schemas.openxmlformats.org/officeDocument/2006/relationships/slide"/><Relationship Id="rId82" Target="slides/slide69.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jpeg" Type="http://schemas.openxmlformats.org/officeDocument/2006/relationships/image"/><Relationship Id="rId5" Target="../media/image60.jpe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5.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6.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7.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8.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3.gif" Type="http://schemas.openxmlformats.org/officeDocument/2006/relationships/image"/><Relationship Id="rId5" Target="../media/image84.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0243237" y="-943815"/>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016048">
            <a:off x="10395637" y="-791415"/>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16048">
            <a:off x="14938196" y="11332109"/>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659121">
            <a:off x="-6224134" y="-2433954"/>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6"/>
          <a:srcRect l="0" t="0" r="0" b="0"/>
          <a:stretch>
            <a:fillRect/>
          </a:stretch>
        </p:blipFill>
        <p:spPr>
          <a:xfrm flipH="false" flipV="false" rot="0">
            <a:off x="12262826" y="4493434"/>
            <a:ext cx="4361097" cy="3183601"/>
          </a:xfrm>
          <a:prstGeom prst="rect">
            <a:avLst/>
          </a:prstGeom>
        </p:spPr>
      </p:pic>
      <p:sp>
        <p:nvSpPr>
          <p:cNvPr name="TextBox 8" id="8"/>
          <p:cNvSpPr txBox="true"/>
          <p:nvPr/>
        </p:nvSpPr>
        <p:spPr>
          <a:xfrm rot="0">
            <a:off x="453827" y="2313976"/>
            <a:ext cx="15574558" cy="1745242"/>
          </a:xfrm>
          <a:prstGeom prst="rect">
            <a:avLst/>
          </a:prstGeom>
        </p:spPr>
        <p:txBody>
          <a:bodyPr anchor="t" rtlCol="false" tIns="0" lIns="0" bIns="0" rIns="0">
            <a:spAutoFit/>
          </a:bodyPr>
          <a:lstStyle/>
          <a:p>
            <a:pPr algn="ctr">
              <a:lnSpc>
                <a:spcPts val="6576"/>
              </a:lnSpc>
            </a:pPr>
            <a:r>
              <a:rPr lang="en-US" sz="5270">
                <a:solidFill>
                  <a:srgbClr val="000000"/>
                </a:solidFill>
                <a:latin typeface="Arial"/>
              </a:rPr>
              <a:t>INTEGRATED CIRCUITS AND SYSTEMS DESIGN</a:t>
            </a:r>
          </a:p>
          <a:p>
            <a:pPr algn="ctr">
              <a:lnSpc>
                <a:spcPts val="6576"/>
              </a:lnSpc>
              <a:spcBef>
                <a:spcPct val="0"/>
              </a:spcBef>
            </a:pPr>
          </a:p>
        </p:txBody>
      </p:sp>
      <p:sp>
        <p:nvSpPr>
          <p:cNvPr name="TextBox 9" id="9"/>
          <p:cNvSpPr txBox="true"/>
          <p:nvPr/>
        </p:nvSpPr>
        <p:spPr>
          <a:xfrm rot="0">
            <a:off x="1705734" y="3134209"/>
            <a:ext cx="7721682" cy="791718"/>
          </a:xfrm>
          <a:prstGeom prst="rect">
            <a:avLst/>
          </a:prstGeom>
        </p:spPr>
        <p:txBody>
          <a:bodyPr anchor="t" rtlCol="false" tIns="0" lIns="0" bIns="0" rIns="0">
            <a:spAutoFit/>
          </a:bodyPr>
          <a:lstStyle/>
          <a:p>
            <a:pPr algn="ctr">
              <a:lnSpc>
                <a:spcPts val="5615"/>
              </a:lnSpc>
              <a:spcBef>
                <a:spcPct val="0"/>
              </a:spcBef>
            </a:pPr>
            <a:r>
              <a:rPr lang="en-US" sz="4499">
                <a:solidFill>
                  <a:srgbClr val="000000"/>
                </a:solidFill>
                <a:latin typeface="Arial"/>
              </a:rPr>
              <a:t>PROJECT: RAM ARBITER</a:t>
            </a:r>
          </a:p>
        </p:txBody>
      </p:sp>
      <p:sp>
        <p:nvSpPr>
          <p:cNvPr name="TextBox 10" id="10"/>
          <p:cNvSpPr txBox="true"/>
          <p:nvPr/>
        </p:nvSpPr>
        <p:spPr>
          <a:xfrm rot="0">
            <a:off x="1731194" y="4569634"/>
            <a:ext cx="5072649" cy="1887322"/>
          </a:xfrm>
          <a:prstGeom prst="rect">
            <a:avLst/>
          </a:prstGeom>
        </p:spPr>
        <p:txBody>
          <a:bodyPr anchor="t" rtlCol="false" tIns="0" lIns="0" bIns="0" rIns="0">
            <a:spAutoFit/>
          </a:bodyPr>
          <a:lstStyle/>
          <a:p>
            <a:pPr algn="just" marL="626106" indent="-313053" lvl="1">
              <a:lnSpc>
                <a:spcPts val="3619"/>
              </a:lnSpc>
              <a:buFont typeface="Arial"/>
              <a:buChar char="•"/>
            </a:pPr>
            <a:r>
              <a:rPr lang="en-US" sz="2899">
                <a:solidFill>
                  <a:srgbClr val="000000"/>
                </a:solidFill>
                <a:latin typeface="Arial"/>
              </a:rPr>
              <a:t>ĐỖ MẠNH DŨNG</a:t>
            </a:r>
          </a:p>
          <a:p>
            <a:pPr algn="just" marL="626106" indent="-313053" lvl="1">
              <a:lnSpc>
                <a:spcPts val="3619"/>
              </a:lnSpc>
              <a:buFont typeface="Arial"/>
              <a:buChar char="•"/>
            </a:pPr>
            <a:r>
              <a:rPr lang="en-US" sz="2899">
                <a:solidFill>
                  <a:srgbClr val="000000"/>
                </a:solidFill>
                <a:latin typeface="Arial"/>
              </a:rPr>
              <a:t>TRỊNH LÊ MINH HIẾU</a:t>
            </a:r>
          </a:p>
          <a:p>
            <a:pPr algn="just" marL="626106" indent="-313053" lvl="1">
              <a:lnSpc>
                <a:spcPts val="3619"/>
              </a:lnSpc>
              <a:buFont typeface="Arial"/>
              <a:buChar char="•"/>
            </a:pPr>
            <a:r>
              <a:rPr lang="en-US" sz="2899">
                <a:solidFill>
                  <a:srgbClr val="000000"/>
                </a:solidFill>
                <a:latin typeface="Arial"/>
              </a:rPr>
              <a:t>PHẠM TRẦN MINH</a:t>
            </a:r>
          </a:p>
          <a:p>
            <a:pPr algn="just" marL="626106" indent="-313053" lvl="1">
              <a:lnSpc>
                <a:spcPts val="3619"/>
              </a:lnSpc>
              <a:buFont typeface="Arial"/>
              <a:buChar char="•"/>
            </a:pPr>
            <a:r>
              <a:rPr lang="en-US" sz="2899">
                <a:solidFill>
                  <a:srgbClr val="000000"/>
                </a:solidFill>
                <a:latin typeface="Arial"/>
              </a:rPr>
              <a:t>ĐẶNG TRUNG NGHĨA</a:t>
            </a:r>
          </a:p>
        </p:txBody>
      </p:sp>
      <p:sp>
        <p:nvSpPr>
          <p:cNvPr name="TextBox 11" id="11"/>
          <p:cNvSpPr txBox="true"/>
          <p:nvPr/>
        </p:nvSpPr>
        <p:spPr>
          <a:xfrm rot="0">
            <a:off x="7009103" y="4569634"/>
            <a:ext cx="2134897" cy="1887322"/>
          </a:xfrm>
          <a:prstGeom prst="rect">
            <a:avLst/>
          </a:prstGeom>
        </p:spPr>
        <p:txBody>
          <a:bodyPr anchor="t" rtlCol="false" tIns="0" lIns="0" bIns="0" rIns="0">
            <a:spAutoFit/>
          </a:bodyPr>
          <a:lstStyle/>
          <a:p>
            <a:pPr algn="just">
              <a:lnSpc>
                <a:spcPts val="3619"/>
              </a:lnSpc>
            </a:pPr>
            <a:r>
              <a:rPr lang="en-US" sz="2899">
                <a:solidFill>
                  <a:srgbClr val="000000"/>
                </a:solidFill>
                <a:latin typeface="Arial"/>
              </a:rPr>
              <a:t>- 21119301</a:t>
            </a:r>
          </a:p>
          <a:p>
            <a:pPr algn="just">
              <a:lnSpc>
                <a:spcPts val="3619"/>
              </a:lnSpc>
            </a:pPr>
            <a:r>
              <a:rPr lang="en-US" sz="2899">
                <a:solidFill>
                  <a:srgbClr val="000000"/>
                </a:solidFill>
                <a:latin typeface="Arial"/>
              </a:rPr>
              <a:t>- 21119011</a:t>
            </a:r>
          </a:p>
          <a:p>
            <a:pPr algn="just">
              <a:lnSpc>
                <a:spcPts val="3619"/>
              </a:lnSpc>
            </a:pPr>
            <a:r>
              <a:rPr lang="en-US" sz="2899">
                <a:solidFill>
                  <a:srgbClr val="000000"/>
                </a:solidFill>
                <a:latin typeface="Arial"/>
              </a:rPr>
              <a:t>- 21119023</a:t>
            </a:r>
          </a:p>
          <a:p>
            <a:pPr algn="just">
              <a:lnSpc>
                <a:spcPts val="3619"/>
              </a:lnSpc>
              <a:spcBef>
                <a:spcPct val="0"/>
              </a:spcBef>
            </a:pPr>
            <a:r>
              <a:rPr lang="en-US" sz="2899">
                <a:solidFill>
                  <a:srgbClr val="000000"/>
                </a:solidFill>
                <a:latin typeface="Arial"/>
              </a:rPr>
              <a:t>- 21119313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4727350" y="6126153"/>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59121">
            <a:off x="14135649" y="-5145606"/>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44923" y="2933055"/>
            <a:ext cx="9643077" cy="5283878"/>
          </a:xfrm>
          <a:custGeom>
            <a:avLst/>
            <a:gdLst/>
            <a:ahLst/>
            <a:cxnLst/>
            <a:rect r="r" b="b" t="t" l="l"/>
            <a:pathLst>
              <a:path h="5283878" w="9643077">
                <a:moveTo>
                  <a:pt x="0" y="0"/>
                </a:moveTo>
                <a:lnTo>
                  <a:pt x="9643077" y="0"/>
                </a:lnTo>
                <a:lnTo>
                  <a:pt x="9643077" y="5283878"/>
                </a:lnTo>
                <a:lnTo>
                  <a:pt x="0" y="5283878"/>
                </a:lnTo>
                <a:lnTo>
                  <a:pt x="0" y="0"/>
                </a:lnTo>
                <a:close/>
              </a:path>
            </a:pathLst>
          </a:custGeom>
          <a:blipFill>
            <a:blip r:embed="rId4"/>
            <a:stretch>
              <a:fillRect l="0" t="0" r="0" b="0"/>
            </a:stretch>
          </a:blipFill>
        </p:spPr>
      </p:sp>
      <p:sp>
        <p:nvSpPr>
          <p:cNvPr name="TextBox 6" id="6"/>
          <p:cNvSpPr txBox="true"/>
          <p:nvPr/>
        </p:nvSpPr>
        <p:spPr>
          <a:xfrm rot="0">
            <a:off x="9525" y="2942580"/>
            <a:ext cx="8271164" cy="6617010"/>
          </a:xfrm>
          <a:prstGeom prst="rect">
            <a:avLst/>
          </a:prstGeom>
        </p:spPr>
        <p:txBody>
          <a:bodyPr anchor="t" rtlCol="false" tIns="0" lIns="0" bIns="0" rIns="0">
            <a:spAutoFit/>
          </a:bodyPr>
          <a:lstStyle/>
          <a:p>
            <a:pPr marL="669145" indent="-334572" lvl="1">
              <a:lnSpc>
                <a:spcPts val="2913"/>
              </a:lnSpc>
              <a:buFont typeface="Arial"/>
              <a:buChar char="•"/>
            </a:pPr>
            <a:r>
              <a:rPr lang="en-US" sz="3099">
                <a:solidFill>
                  <a:srgbClr val="000000"/>
                </a:solidFill>
                <a:latin typeface="Arial"/>
              </a:rPr>
              <a:t>RAM stands for "Random Access Memory." It is a type of computer memory used to temporarily store data and provide quick access to the processor. Data in RAM can be read and written quickly, and it retains data only as long as the computer is powered on. When the computer is turned off or restarted, the data in RAM is lost.</a:t>
            </a:r>
          </a:p>
          <a:p>
            <a:pPr>
              <a:lnSpc>
                <a:spcPts val="2913"/>
              </a:lnSpc>
            </a:pPr>
          </a:p>
          <a:p>
            <a:pPr marL="669145" indent="-334572" lvl="1">
              <a:lnSpc>
                <a:spcPts val="2913"/>
              </a:lnSpc>
              <a:buFont typeface="Arial"/>
              <a:buChar char="•"/>
            </a:pPr>
            <a:r>
              <a:rPr lang="en-US" sz="3099">
                <a:solidFill>
                  <a:srgbClr val="000000"/>
                </a:solidFill>
                <a:latin typeface="Arial"/>
              </a:rPr>
              <a:t>RAM is primarily used to store programs and data that the processor is currently or will soon be using, and it is designed to provide fast access to this information. In modern applications and operating systems, having a larger RAM capacity often contributes to smoother computer performance and faster processing.</a:t>
            </a:r>
          </a:p>
          <a:p>
            <a:pPr algn="l">
              <a:lnSpc>
                <a:spcPts val="2913"/>
              </a:lnSpc>
            </a:pPr>
          </a:p>
        </p:txBody>
      </p:sp>
      <p:sp>
        <p:nvSpPr>
          <p:cNvPr name="TextBox 7" id="7"/>
          <p:cNvSpPr txBox="true"/>
          <p:nvPr/>
        </p:nvSpPr>
        <p:spPr>
          <a:xfrm rot="0">
            <a:off x="6404702" y="129454"/>
            <a:ext cx="9458721" cy="1874692"/>
          </a:xfrm>
          <a:prstGeom prst="rect">
            <a:avLst/>
          </a:prstGeom>
        </p:spPr>
        <p:txBody>
          <a:bodyPr anchor="t" rtlCol="false" tIns="0" lIns="0" bIns="0" rIns="0">
            <a:spAutoFit/>
          </a:bodyPr>
          <a:lstStyle/>
          <a:p>
            <a:pPr algn="l">
              <a:lnSpc>
                <a:spcPts val="2565"/>
              </a:lnSpc>
            </a:pPr>
          </a:p>
          <a:p>
            <a:pPr algn="l">
              <a:lnSpc>
                <a:spcPts val="10781"/>
              </a:lnSpc>
            </a:pPr>
            <a:r>
              <a:rPr lang="en-US" sz="11230">
                <a:solidFill>
                  <a:srgbClr val="000000"/>
                </a:solidFill>
                <a:latin typeface="Arial Bold"/>
              </a:rPr>
              <a:t> 2.RAM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2.1. BLOCK DIAGRAM OF RAM</a:t>
            </a:r>
          </a:p>
        </p:txBody>
      </p:sp>
      <p:sp>
        <p:nvSpPr>
          <p:cNvPr name="Freeform 5" id="5"/>
          <p:cNvSpPr/>
          <p:nvPr/>
        </p:nvSpPr>
        <p:spPr>
          <a:xfrm flipH="false" flipV="false" rot="7659121">
            <a:off x="14017816" y="-5005329"/>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68857" y="6181874"/>
            <a:ext cx="1214875" cy="565545"/>
          </a:xfrm>
          <a:custGeom>
            <a:avLst/>
            <a:gdLst/>
            <a:ahLst/>
            <a:cxnLst/>
            <a:rect r="r" b="b" t="t" l="l"/>
            <a:pathLst>
              <a:path h="565545" w="1214875">
                <a:moveTo>
                  <a:pt x="0" y="0"/>
                </a:moveTo>
                <a:lnTo>
                  <a:pt x="1214875" y="0"/>
                </a:lnTo>
                <a:lnTo>
                  <a:pt x="1214875" y="565545"/>
                </a:lnTo>
                <a:lnTo>
                  <a:pt x="0" y="565545"/>
                </a:lnTo>
                <a:lnTo>
                  <a:pt x="0" y="0"/>
                </a:lnTo>
                <a:close/>
              </a:path>
            </a:pathLst>
          </a:custGeom>
          <a:blipFill>
            <a:blip r:embed="rId4"/>
            <a:stretch>
              <a:fillRect l="0" t="0" r="0" b="0"/>
            </a:stretch>
          </a:blipFill>
        </p:spPr>
      </p:sp>
      <p:sp>
        <p:nvSpPr>
          <p:cNvPr name="Freeform 7" id="7"/>
          <p:cNvSpPr/>
          <p:nvPr/>
        </p:nvSpPr>
        <p:spPr>
          <a:xfrm flipH="false" flipV="false" rot="0">
            <a:off x="10550720" y="1765357"/>
            <a:ext cx="4971291" cy="6756285"/>
          </a:xfrm>
          <a:custGeom>
            <a:avLst/>
            <a:gdLst/>
            <a:ahLst/>
            <a:cxnLst/>
            <a:rect r="r" b="b" t="t" l="l"/>
            <a:pathLst>
              <a:path h="6756285" w="4971291">
                <a:moveTo>
                  <a:pt x="0" y="0"/>
                </a:moveTo>
                <a:lnTo>
                  <a:pt x="4971291" y="0"/>
                </a:lnTo>
                <a:lnTo>
                  <a:pt x="4971291" y="6756286"/>
                </a:lnTo>
                <a:lnTo>
                  <a:pt x="0" y="6756286"/>
                </a:lnTo>
                <a:lnTo>
                  <a:pt x="0" y="0"/>
                </a:lnTo>
                <a:close/>
              </a:path>
            </a:pathLst>
          </a:custGeom>
          <a:blipFill>
            <a:blip r:embed="rId5"/>
            <a:stretch>
              <a:fillRect l="0" t="0" r="0" b="0"/>
            </a:stretch>
          </a:blipFill>
        </p:spPr>
      </p:sp>
      <p:sp>
        <p:nvSpPr>
          <p:cNvPr name="Freeform 8" id="8"/>
          <p:cNvSpPr/>
          <p:nvPr/>
        </p:nvSpPr>
        <p:spPr>
          <a:xfrm flipH="false" flipV="false" rot="0">
            <a:off x="11926038" y="8547650"/>
            <a:ext cx="3100665" cy="952347"/>
          </a:xfrm>
          <a:custGeom>
            <a:avLst/>
            <a:gdLst/>
            <a:ahLst/>
            <a:cxnLst/>
            <a:rect r="r" b="b" t="t" l="l"/>
            <a:pathLst>
              <a:path h="952347" w="3100665">
                <a:moveTo>
                  <a:pt x="0" y="0"/>
                </a:moveTo>
                <a:lnTo>
                  <a:pt x="3100665" y="0"/>
                </a:lnTo>
                <a:lnTo>
                  <a:pt x="3100665" y="952347"/>
                </a:lnTo>
                <a:lnTo>
                  <a:pt x="0" y="952347"/>
                </a:lnTo>
                <a:lnTo>
                  <a:pt x="0" y="0"/>
                </a:lnTo>
                <a:close/>
              </a:path>
            </a:pathLst>
          </a:custGeom>
          <a:blipFill>
            <a:blip r:embed="rId6"/>
            <a:stretch>
              <a:fillRect l="0" t="0" r="0" b="0"/>
            </a:stretch>
          </a:blipFill>
        </p:spPr>
      </p:sp>
      <p:sp>
        <p:nvSpPr>
          <p:cNvPr name="TextBox 9" id="9"/>
          <p:cNvSpPr txBox="true"/>
          <p:nvPr/>
        </p:nvSpPr>
        <p:spPr>
          <a:xfrm rot="0">
            <a:off x="301918" y="1967735"/>
            <a:ext cx="8842082" cy="1147258"/>
          </a:xfrm>
          <a:prstGeom prst="rect">
            <a:avLst/>
          </a:prstGeom>
        </p:spPr>
        <p:txBody>
          <a:bodyPr anchor="t" rtlCol="false" tIns="0" lIns="0" bIns="0" rIns="0">
            <a:spAutoFit/>
          </a:bodyPr>
          <a:lstStyle/>
          <a:p>
            <a:pPr algn="l" marL="650628" indent="-325314" lvl="1">
              <a:lnSpc>
                <a:spcPts val="2832"/>
              </a:lnSpc>
              <a:buFont typeface="Arial"/>
              <a:buChar char="•"/>
            </a:pPr>
            <a:r>
              <a:rPr lang="en-US" sz="3013">
                <a:solidFill>
                  <a:srgbClr val="000000"/>
                </a:solidFill>
                <a:latin typeface="Arial"/>
              </a:rPr>
              <a:t>In Random Access Memory (RAM), the memory cells can be accessed for information transfer from any desired random location. </a:t>
            </a:r>
          </a:p>
        </p:txBody>
      </p:sp>
      <p:sp>
        <p:nvSpPr>
          <p:cNvPr name="TextBox 10" id="10"/>
          <p:cNvSpPr txBox="true"/>
          <p:nvPr/>
        </p:nvSpPr>
        <p:spPr>
          <a:xfrm rot="0">
            <a:off x="301918" y="3829368"/>
            <a:ext cx="8842082" cy="1852108"/>
          </a:xfrm>
          <a:prstGeom prst="rect">
            <a:avLst/>
          </a:prstGeom>
        </p:spPr>
        <p:txBody>
          <a:bodyPr anchor="t" rtlCol="false" tIns="0" lIns="0" bIns="0" rIns="0">
            <a:spAutoFit/>
          </a:bodyPr>
          <a:lstStyle/>
          <a:p>
            <a:pPr algn="l" marL="650628" indent="-325314" lvl="1">
              <a:lnSpc>
                <a:spcPts val="2832"/>
              </a:lnSpc>
              <a:buFont typeface="Arial"/>
              <a:buChar char="•"/>
            </a:pPr>
            <a:r>
              <a:rPr lang="en-US" sz="3013">
                <a:solidFill>
                  <a:srgbClr val="000000"/>
                </a:solidFill>
                <a:latin typeface="Arial"/>
              </a:rPr>
              <a:t>That is the process of locating a word in memory is the same and requires an equal amount of time no matter where the cells are located physically in memory: thus the name “Random Access“</a:t>
            </a:r>
          </a:p>
        </p:txBody>
      </p:sp>
      <p:sp>
        <p:nvSpPr>
          <p:cNvPr name="TextBox 11" id="11"/>
          <p:cNvSpPr txBox="true"/>
          <p:nvPr/>
        </p:nvSpPr>
        <p:spPr>
          <a:xfrm rot="0">
            <a:off x="301918" y="6392284"/>
            <a:ext cx="9491513" cy="1499683"/>
          </a:xfrm>
          <a:prstGeom prst="rect">
            <a:avLst/>
          </a:prstGeom>
        </p:spPr>
        <p:txBody>
          <a:bodyPr anchor="t" rtlCol="false" tIns="0" lIns="0" bIns="0" rIns="0">
            <a:spAutoFit/>
          </a:bodyPr>
          <a:lstStyle/>
          <a:p>
            <a:pPr algn="l" marL="650628" indent="-325314" lvl="1">
              <a:lnSpc>
                <a:spcPts val="2832"/>
              </a:lnSpc>
              <a:buFont typeface="Arial"/>
              <a:buChar char="•"/>
            </a:pPr>
            <a:r>
              <a:rPr lang="en-US" sz="3013">
                <a:solidFill>
                  <a:srgbClr val="000000"/>
                </a:solidFill>
                <a:latin typeface="Arial"/>
              </a:rPr>
              <a:t>Communication between memory and its environment is achieved through data input and output lines, address selection lines, and control lines that specify the direction of transfer</a:t>
            </a:r>
          </a:p>
        </p:txBody>
      </p:sp>
      <p:sp>
        <p:nvSpPr>
          <p:cNvPr name="TextBox 12" id="12"/>
          <p:cNvSpPr txBox="true"/>
          <p:nvPr/>
        </p:nvSpPr>
        <p:spPr>
          <a:xfrm rot="0">
            <a:off x="301918" y="8531168"/>
            <a:ext cx="9491513" cy="1147258"/>
          </a:xfrm>
          <a:prstGeom prst="rect">
            <a:avLst/>
          </a:prstGeom>
        </p:spPr>
        <p:txBody>
          <a:bodyPr anchor="t" rtlCol="false" tIns="0" lIns="0" bIns="0" rIns="0">
            <a:spAutoFit/>
          </a:bodyPr>
          <a:lstStyle/>
          <a:p>
            <a:pPr marL="650628" indent="-325314" lvl="1">
              <a:lnSpc>
                <a:spcPts val="2832"/>
              </a:lnSpc>
              <a:buFont typeface="Arial"/>
              <a:buChar char="•"/>
            </a:pPr>
            <a:r>
              <a:rPr lang="en-US" sz="3013">
                <a:solidFill>
                  <a:srgbClr val="000000"/>
                </a:solidFill>
                <a:latin typeface="Arial"/>
              </a:rPr>
              <a:t>A block diagram of a RAM unit is shown below figure:</a:t>
            </a:r>
          </a:p>
          <a:p>
            <a:pPr algn="l">
              <a:lnSpc>
                <a:spcPts val="283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7210" y="760095"/>
            <a:ext cx="6569220" cy="9345189"/>
          </a:xfrm>
          <a:custGeom>
            <a:avLst/>
            <a:gdLst/>
            <a:ahLst/>
            <a:cxnLst/>
            <a:rect r="r" b="b" t="t" l="l"/>
            <a:pathLst>
              <a:path h="9345189" w="6569220">
                <a:moveTo>
                  <a:pt x="0" y="0"/>
                </a:moveTo>
                <a:lnTo>
                  <a:pt x="6569220" y="0"/>
                </a:lnTo>
                <a:lnTo>
                  <a:pt x="6569220" y="9345189"/>
                </a:lnTo>
                <a:lnTo>
                  <a:pt x="0" y="9345189"/>
                </a:lnTo>
                <a:lnTo>
                  <a:pt x="0" y="0"/>
                </a:lnTo>
                <a:close/>
              </a:path>
            </a:pathLst>
          </a:custGeom>
          <a:blipFill>
            <a:blip r:embed="rId4"/>
            <a:stretch>
              <a:fillRect l="0" t="0" r="0" b="0"/>
            </a:stretch>
          </a:blipFill>
        </p:spPr>
      </p:sp>
      <p:sp>
        <p:nvSpPr>
          <p:cNvPr name="Freeform 4" id="4"/>
          <p:cNvSpPr/>
          <p:nvPr/>
        </p:nvSpPr>
        <p:spPr>
          <a:xfrm flipH="false" flipV="false" rot="0">
            <a:off x="670112" y="760095"/>
            <a:ext cx="9517186" cy="9345189"/>
          </a:xfrm>
          <a:custGeom>
            <a:avLst/>
            <a:gdLst/>
            <a:ahLst/>
            <a:cxnLst/>
            <a:rect r="r" b="b" t="t" l="l"/>
            <a:pathLst>
              <a:path h="9345189" w="9517186">
                <a:moveTo>
                  <a:pt x="0" y="0"/>
                </a:moveTo>
                <a:lnTo>
                  <a:pt x="9517186" y="0"/>
                </a:lnTo>
                <a:lnTo>
                  <a:pt x="9517186" y="9345189"/>
                </a:lnTo>
                <a:lnTo>
                  <a:pt x="0" y="9345189"/>
                </a:lnTo>
                <a:lnTo>
                  <a:pt x="0" y="0"/>
                </a:lnTo>
                <a:close/>
              </a:path>
            </a:pathLst>
          </a:custGeom>
          <a:blipFill>
            <a:blip r:embed="rId5"/>
            <a:stretch>
              <a:fillRect l="0" t="0" r="0" b="0"/>
            </a:stretch>
          </a:blipFill>
        </p:spPr>
      </p:sp>
      <p:sp>
        <p:nvSpPr>
          <p:cNvPr name="TextBox 5" id="5"/>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2.2 CODING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8109" y="1109150"/>
            <a:ext cx="16631782" cy="8663500"/>
          </a:xfrm>
          <a:custGeom>
            <a:avLst/>
            <a:gdLst/>
            <a:ahLst/>
            <a:cxnLst/>
            <a:rect r="r" b="b" t="t" l="l"/>
            <a:pathLst>
              <a:path h="8663500" w="16631782">
                <a:moveTo>
                  <a:pt x="0" y="0"/>
                </a:moveTo>
                <a:lnTo>
                  <a:pt x="16631782" y="0"/>
                </a:lnTo>
                <a:lnTo>
                  <a:pt x="16631782" y="8663500"/>
                </a:lnTo>
                <a:lnTo>
                  <a:pt x="0" y="8663500"/>
                </a:lnTo>
                <a:lnTo>
                  <a:pt x="0" y="0"/>
                </a:lnTo>
                <a:close/>
              </a:path>
            </a:pathLst>
          </a:custGeom>
          <a:blipFill>
            <a:blip r:embed="rId4"/>
            <a:stretch>
              <a:fillRect l="0" t="0" r="0" b="0"/>
            </a:stretch>
          </a:blipFill>
        </p:spPr>
      </p:sp>
      <p:sp>
        <p:nvSpPr>
          <p:cNvPr name="TextBox 6" id="6"/>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2.3 SCHEMATIC OF RAM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2.4 TEST CASES FOR RAM</a:t>
            </a:r>
          </a:p>
        </p:txBody>
      </p:sp>
      <p:sp>
        <p:nvSpPr>
          <p:cNvPr name="TextBox 6" id="6"/>
          <p:cNvSpPr txBox="true"/>
          <p:nvPr/>
        </p:nvSpPr>
        <p:spPr>
          <a:xfrm rot="0">
            <a:off x="4766624" y="3880759"/>
            <a:ext cx="11732149" cy="1515832"/>
          </a:xfrm>
          <a:prstGeom prst="rect">
            <a:avLst/>
          </a:prstGeom>
        </p:spPr>
        <p:txBody>
          <a:bodyPr anchor="t" rtlCol="false" tIns="0" lIns="0" bIns="0" rIns="0">
            <a:spAutoFit/>
          </a:bodyPr>
          <a:lstStyle/>
          <a:p>
            <a:pPr marL="863288" indent="-431644" lvl="1">
              <a:lnSpc>
                <a:spcPts val="3758"/>
              </a:lnSpc>
              <a:buFont typeface="Arial"/>
              <a:buChar char="•"/>
            </a:pPr>
            <a:r>
              <a:rPr lang="en-US" sz="3998">
                <a:solidFill>
                  <a:srgbClr val="000000"/>
                </a:solidFill>
                <a:latin typeface="Arial"/>
              </a:rPr>
              <a:t> Case 1: RAM write operation</a:t>
            </a:r>
          </a:p>
          <a:p>
            <a:pPr marL="863288" indent="-431644" lvl="1">
              <a:lnSpc>
                <a:spcPts val="3758"/>
              </a:lnSpc>
              <a:buFont typeface="Arial"/>
              <a:buChar char="•"/>
            </a:pPr>
            <a:r>
              <a:rPr lang="en-US" sz="3998">
                <a:solidFill>
                  <a:srgbClr val="000000"/>
                </a:solidFill>
                <a:latin typeface="Arial"/>
              </a:rPr>
              <a:t> Case 2: RAM read operation</a:t>
            </a:r>
          </a:p>
          <a:p>
            <a:pPr algn="l" marL="863288" indent="-431644" lvl="1">
              <a:lnSpc>
                <a:spcPts val="3758"/>
              </a:lnSpc>
              <a:buFont typeface="Arial"/>
              <a:buChar char="•"/>
            </a:pPr>
            <a:r>
              <a:rPr lang="en-US" sz="3998">
                <a:solidFill>
                  <a:srgbClr val="000000"/>
                </a:solidFill>
                <a:latin typeface="Arial"/>
              </a:rPr>
              <a:t> Case 3: RAM read &amp; write operation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28307" y="1632966"/>
            <a:ext cx="8515693" cy="8317318"/>
          </a:xfrm>
          <a:custGeom>
            <a:avLst/>
            <a:gdLst/>
            <a:ahLst/>
            <a:cxnLst/>
            <a:rect r="r" b="b" t="t" l="l"/>
            <a:pathLst>
              <a:path h="8317318" w="8515693">
                <a:moveTo>
                  <a:pt x="0" y="0"/>
                </a:moveTo>
                <a:lnTo>
                  <a:pt x="8515693" y="0"/>
                </a:lnTo>
                <a:lnTo>
                  <a:pt x="8515693" y="8317317"/>
                </a:lnTo>
                <a:lnTo>
                  <a:pt x="0" y="8317317"/>
                </a:lnTo>
                <a:lnTo>
                  <a:pt x="0" y="0"/>
                </a:lnTo>
                <a:close/>
              </a:path>
            </a:pathLst>
          </a:custGeom>
          <a:blipFill>
            <a:blip r:embed="rId4"/>
            <a:stretch>
              <a:fillRect l="0" t="0" r="-35080" b="0"/>
            </a:stretch>
          </a:blipFill>
        </p:spPr>
      </p:sp>
      <p:sp>
        <p:nvSpPr>
          <p:cNvPr name="Freeform 6" id="6"/>
          <p:cNvSpPr/>
          <p:nvPr/>
        </p:nvSpPr>
        <p:spPr>
          <a:xfrm flipH="false" flipV="false" rot="0">
            <a:off x="10672070" y="1330833"/>
            <a:ext cx="5924139" cy="4865177"/>
          </a:xfrm>
          <a:custGeom>
            <a:avLst/>
            <a:gdLst/>
            <a:ahLst/>
            <a:cxnLst/>
            <a:rect r="r" b="b" t="t" l="l"/>
            <a:pathLst>
              <a:path h="4865177" w="5924139">
                <a:moveTo>
                  <a:pt x="0" y="0"/>
                </a:moveTo>
                <a:lnTo>
                  <a:pt x="5924139" y="0"/>
                </a:lnTo>
                <a:lnTo>
                  <a:pt x="5924139" y="4865177"/>
                </a:lnTo>
                <a:lnTo>
                  <a:pt x="0" y="4865177"/>
                </a:lnTo>
                <a:lnTo>
                  <a:pt x="0" y="0"/>
                </a:lnTo>
                <a:close/>
              </a:path>
            </a:pathLst>
          </a:custGeom>
          <a:blipFill>
            <a:blip r:embed="rId5"/>
            <a:stretch>
              <a:fillRect l="0" t="-5608" r="0" b="-5608"/>
            </a:stretch>
          </a:blipFill>
        </p:spPr>
      </p:sp>
      <p:sp>
        <p:nvSpPr>
          <p:cNvPr name="Freeform 7" id="7"/>
          <p:cNvSpPr/>
          <p:nvPr/>
        </p:nvSpPr>
        <p:spPr>
          <a:xfrm flipH="false" flipV="false" rot="0">
            <a:off x="10672070" y="6230065"/>
            <a:ext cx="5924139" cy="3720218"/>
          </a:xfrm>
          <a:custGeom>
            <a:avLst/>
            <a:gdLst/>
            <a:ahLst/>
            <a:cxnLst/>
            <a:rect r="r" b="b" t="t" l="l"/>
            <a:pathLst>
              <a:path h="3720218" w="5924139">
                <a:moveTo>
                  <a:pt x="0" y="0"/>
                </a:moveTo>
                <a:lnTo>
                  <a:pt x="5924139" y="0"/>
                </a:lnTo>
                <a:lnTo>
                  <a:pt x="5924139" y="3720218"/>
                </a:lnTo>
                <a:lnTo>
                  <a:pt x="0" y="3720218"/>
                </a:lnTo>
                <a:lnTo>
                  <a:pt x="0" y="0"/>
                </a:lnTo>
                <a:close/>
              </a:path>
            </a:pathLst>
          </a:custGeom>
          <a:blipFill>
            <a:blip r:embed="rId6"/>
            <a:stretch>
              <a:fillRect l="0" t="0" r="0" b="0"/>
            </a:stretch>
          </a:blipFill>
        </p:spPr>
      </p:sp>
      <p:sp>
        <p:nvSpPr>
          <p:cNvPr name="TextBox 8" id="8"/>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9" id="9"/>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2.5.1. TESTBENCH 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9643" y="1632966"/>
            <a:ext cx="8647819" cy="8139684"/>
          </a:xfrm>
          <a:custGeom>
            <a:avLst/>
            <a:gdLst/>
            <a:ahLst/>
            <a:cxnLst/>
            <a:rect r="r" b="b" t="t" l="l"/>
            <a:pathLst>
              <a:path h="8139684" w="8647819">
                <a:moveTo>
                  <a:pt x="0" y="0"/>
                </a:moveTo>
                <a:lnTo>
                  <a:pt x="8647819" y="0"/>
                </a:lnTo>
                <a:lnTo>
                  <a:pt x="8647819" y="8139684"/>
                </a:lnTo>
                <a:lnTo>
                  <a:pt x="0" y="8139684"/>
                </a:lnTo>
                <a:lnTo>
                  <a:pt x="0" y="0"/>
                </a:lnTo>
                <a:close/>
              </a:path>
            </a:pathLst>
          </a:custGeom>
          <a:blipFill>
            <a:blip r:embed="rId4"/>
            <a:stretch>
              <a:fillRect l="0" t="0" r="-37849" b="0"/>
            </a:stretch>
          </a:blipFill>
        </p:spPr>
      </p:sp>
      <p:sp>
        <p:nvSpPr>
          <p:cNvPr name="Freeform 6" id="6"/>
          <p:cNvSpPr/>
          <p:nvPr/>
        </p:nvSpPr>
        <p:spPr>
          <a:xfrm flipH="false" flipV="false" rot="0">
            <a:off x="10471510" y="1632966"/>
            <a:ext cx="7568358" cy="5616051"/>
          </a:xfrm>
          <a:custGeom>
            <a:avLst/>
            <a:gdLst/>
            <a:ahLst/>
            <a:cxnLst/>
            <a:rect r="r" b="b" t="t" l="l"/>
            <a:pathLst>
              <a:path h="5616051" w="7568358">
                <a:moveTo>
                  <a:pt x="0" y="0"/>
                </a:moveTo>
                <a:lnTo>
                  <a:pt x="7568358" y="0"/>
                </a:lnTo>
                <a:lnTo>
                  <a:pt x="7568358" y="5616051"/>
                </a:lnTo>
                <a:lnTo>
                  <a:pt x="0" y="5616051"/>
                </a:lnTo>
                <a:lnTo>
                  <a:pt x="0" y="0"/>
                </a:lnTo>
                <a:close/>
              </a:path>
            </a:pathLst>
          </a:custGeom>
          <a:blipFill>
            <a:blip r:embed="rId5"/>
            <a:stretch>
              <a:fillRect l="0" t="0" r="0" b="0"/>
            </a:stretch>
          </a:blipFill>
        </p:spPr>
      </p:sp>
      <p:sp>
        <p:nvSpPr>
          <p:cNvPr name="Freeform 7" id="7"/>
          <p:cNvSpPr/>
          <p:nvPr/>
        </p:nvSpPr>
        <p:spPr>
          <a:xfrm flipH="false" flipV="false" rot="0">
            <a:off x="10471510" y="7249017"/>
            <a:ext cx="7568358" cy="2281847"/>
          </a:xfrm>
          <a:custGeom>
            <a:avLst/>
            <a:gdLst/>
            <a:ahLst/>
            <a:cxnLst/>
            <a:rect r="r" b="b" t="t" l="l"/>
            <a:pathLst>
              <a:path h="2281847" w="7568358">
                <a:moveTo>
                  <a:pt x="0" y="0"/>
                </a:moveTo>
                <a:lnTo>
                  <a:pt x="7568358" y="0"/>
                </a:lnTo>
                <a:lnTo>
                  <a:pt x="7568358" y="2281847"/>
                </a:lnTo>
                <a:lnTo>
                  <a:pt x="0" y="2281847"/>
                </a:lnTo>
                <a:lnTo>
                  <a:pt x="0" y="0"/>
                </a:lnTo>
                <a:close/>
              </a:path>
            </a:pathLst>
          </a:custGeom>
          <a:blipFill>
            <a:blip r:embed="rId6"/>
            <a:stretch>
              <a:fillRect l="0" t="0" r="-40544" b="0"/>
            </a:stretch>
          </a:blipFill>
        </p:spPr>
      </p:sp>
      <p:sp>
        <p:nvSpPr>
          <p:cNvPr name="TextBox 8" id="8"/>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9" id="9"/>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2.5.1. TESTBENCH CODE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48188" y="1246527"/>
            <a:ext cx="16991624" cy="8729504"/>
          </a:xfrm>
          <a:custGeom>
            <a:avLst/>
            <a:gdLst/>
            <a:ahLst/>
            <a:cxnLst/>
            <a:rect r="r" b="b" t="t" l="l"/>
            <a:pathLst>
              <a:path h="8729504" w="16991624">
                <a:moveTo>
                  <a:pt x="0" y="0"/>
                </a:moveTo>
                <a:lnTo>
                  <a:pt x="16991624" y="0"/>
                </a:lnTo>
                <a:lnTo>
                  <a:pt x="16991624" y="8729503"/>
                </a:lnTo>
                <a:lnTo>
                  <a:pt x="0" y="8729503"/>
                </a:lnTo>
                <a:lnTo>
                  <a:pt x="0" y="0"/>
                </a:lnTo>
                <a:close/>
              </a:path>
            </a:pathLst>
          </a:custGeom>
          <a:blipFill>
            <a:blip r:embed="rId4"/>
            <a:stretch>
              <a:fillRect l="0" t="0" r="0" b="0"/>
            </a:stretch>
          </a:blipFill>
        </p:spPr>
      </p:sp>
      <p:sp>
        <p:nvSpPr>
          <p:cNvPr name="TextBox 6" id="6"/>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46063" y="1342456"/>
            <a:ext cx="16995874" cy="8430194"/>
          </a:xfrm>
          <a:custGeom>
            <a:avLst/>
            <a:gdLst/>
            <a:ahLst/>
            <a:cxnLst/>
            <a:rect r="r" b="b" t="t" l="l"/>
            <a:pathLst>
              <a:path h="8430194" w="16995874">
                <a:moveTo>
                  <a:pt x="0" y="0"/>
                </a:moveTo>
                <a:lnTo>
                  <a:pt x="16995874" y="0"/>
                </a:lnTo>
                <a:lnTo>
                  <a:pt x="16995874" y="8430194"/>
                </a:lnTo>
                <a:lnTo>
                  <a:pt x="0" y="8430194"/>
                </a:lnTo>
                <a:lnTo>
                  <a:pt x="0" y="0"/>
                </a:lnTo>
                <a:close/>
              </a:path>
            </a:pathLst>
          </a:custGeom>
          <a:blipFill>
            <a:blip r:embed="rId4"/>
            <a:stretch>
              <a:fillRect l="0" t="0" r="0" b="0"/>
            </a:stretch>
          </a:blipFill>
        </p:spPr>
      </p:sp>
      <p:sp>
        <p:nvSpPr>
          <p:cNvPr name="TextBox 6" id="6"/>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870350" y="9614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14350" y="1161322"/>
            <a:ext cx="17259300" cy="8611328"/>
          </a:xfrm>
          <a:custGeom>
            <a:avLst/>
            <a:gdLst/>
            <a:ahLst/>
            <a:cxnLst/>
            <a:rect r="r" b="b" t="t" l="l"/>
            <a:pathLst>
              <a:path h="8611328" w="17259300">
                <a:moveTo>
                  <a:pt x="0" y="0"/>
                </a:moveTo>
                <a:lnTo>
                  <a:pt x="17259300" y="0"/>
                </a:lnTo>
                <a:lnTo>
                  <a:pt x="17259300" y="8611328"/>
                </a:lnTo>
                <a:lnTo>
                  <a:pt x="0" y="8611328"/>
                </a:lnTo>
                <a:lnTo>
                  <a:pt x="0" y="0"/>
                </a:lnTo>
                <a:close/>
              </a:path>
            </a:pathLst>
          </a:custGeom>
          <a:blipFill>
            <a:blip r:embed="rId4"/>
            <a:stretch>
              <a:fillRect l="0" t="0" r="0" b="0"/>
            </a:stretch>
          </a:blipFill>
        </p:spPr>
      </p:sp>
      <p:sp>
        <p:nvSpPr>
          <p:cNvPr name="TextBox 6" id="6"/>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2016048">
            <a:off x="12366363" y="-994366"/>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7575" y="2965445"/>
            <a:ext cx="6898206" cy="2884170"/>
          </a:xfrm>
          <a:prstGeom prst="rect">
            <a:avLst/>
          </a:prstGeom>
        </p:spPr>
        <p:txBody>
          <a:bodyPr anchor="t" rtlCol="false" tIns="0" lIns="0" bIns="0" rIns="0">
            <a:spAutoFit/>
          </a:bodyPr>
          <a:lstStyle/>
          <a:p>
            <a:pPr>
              <a:lnSpc>
                <a:spcPts val="2040"/>
              </a:lnSpc>
            </a:pPr>
          </a:p>
          <a:p>
            <a:pPr>
              <a:lnSpc>
                <a:spcPts val="2040"/>
              </a:lnSpc>
            </a:pPr>
            <a:r>
              <a:rPr lang="en-US" sz="2000" spc="34">
                <a:solidFill>
                  <a:srgbClr val="000000"/>
                </a:solidFill>
                <a:latin typeface="Arial"/>
              </a:rPr>
              <a:t>2. RAM</a:t>
            </a:r>
          </a:p>
          <a:p>
            <a:pPr>
              <a:lnSpc>
                <a:spcPts val="2040"/>
              </a:lnSpc>
            </a:pPr>
            <a:r>
              <a:rPr lang="en-US" sz="2000" spc="34">
                <a:solidFill>
                  <a:srgbClr val="000000"/>
                </a:solidFill>
                <a:latin typeface="Arial"/>
              </a:rPr>
              <a:t>    2.1. BLOCK DIAGRAM OF RAM</a:t>
            </a:r>
          </a:p>
          <a:p>
            <a:pPr>
              <a:lnSpc>
                <a:spcPts val="2040"/>
              </a:lnSpc>
            </a:pPr>
            <a:r>
              <a:rPr lang="en-US" sz="2000" spc="34">
                <a:solidFill>
                  <a:srgbClr val="000000"/>
                </a:solidFill>
                <a:latin typeface="Arial"/>
              </a:rPr>
              <a:t>    2.2. CODING</a:t>
            </a:r>
          </a:p>
          <a:p>
            <a:pPr>
              <a:lnSpc>
                <a:spcPts val="2040"/>
              </a:lnSpc>
            </a:pPr>
            <a:r>
              <a:rPr lang="en-US" sz="2000" spc="34">
                <a:solidFill>
                  <a:srgbClr val="000000"/>
                </a:solidFill>
                <a:latin typeface="Arial"/>
              </a:rPr>
              <a:t>    2.3. SCHEMATIC OF RAM     </a:t>
            </a:r>
          </a:p>
          <a:p>
            <a:pPr>
              <a:lnSpc>
                <a:spcPts val="2040"/>
              </a:lnSpc>
            </a:pPr>
            <a:r>
              <a:rPr lang="en-US" sz="2000" spc="34">
                <a:solidFill>
                  <a:srgbClr val="000000"/>
                </a:solidFill>
                <a:latin typeface="Arial"/>
              </a:rPr>
              <a:t>    2.4.TEST CASES FOR RAM</a:t>
            </a:r>
          </a:p>
          <a:p>
            <a:pPr>
              <a:lnSpc>
                <a:spcPts val="2040"/>
              </a:lnSpc>
            </a:pPr>
            <a:r>
              <a:rPr lang="en-US" sz="2000" spc="34">
                <a:solidFill>
                  <a:srgbClr val="000000"/>
                </a:solidFill>
                <a:latin typeface="Arial"/>
              </a:rPr>
              <a:t>    2.5. VERILOG TESTBENCH </a:t>
            </a:r>
          </a:p>
          <a:p>
            <a:pPr>
              <a:lnSpc>
                <a:spcPts val="2040"/>
              </a:lnSpc>
            </a:pPr>
            <a:r>
              <a:rPr lang="en-US" sz="2000" spc="34">
                <a:solidFill>
                  <a:srgbClr val="000000"/>
                </a:solidFill>
                <a:latin typeface="Arial"/>
              </a:rPr>
              <a:t>       2.5.1. TESTBENCH CODE</a:t>
            </a:r>
          </a:p>
          <a:p>
            <a:pPr>
              <a:lnSpc>
                <a:spcPts val="2040"/>
              </a:lnSpc>
            </a:pPr>
            <a:r>
              <a:rPr lang="en-US" sz="2000" spc="34">
                <a:solidFill>
                  <a:srgbClr val="000000"/>
                </a:solidFill>
                <a:latin typeface="Arial"/>
              </a:rPr>
              <a:t>       2.5.2. ANALYSIS OF THE TEST CASES</a:t>
            </a:r>
          </a:p>
          <a:p>
            <a:pPr>
              <a:lnSpc>
                <a:spcPts val="2040"/>
              </a:lnSpc>
            </a:pPr>
            <a:r>
              <a:rPr lang="en-US" sz="2000" spc="34">
                <a:solidFill>
                  <a:srgbClr val="000000"/>
                </a:solidFill>
                <a:latin typeface="Arial"/>
              </a:rPr>
              <a:t>       2.5.3. POWER &amp; TIMING</a:t>
            </a:r>
          </a:p>
          <a:p>
            <a:pPr algn="l">
              <a:lnSpc>
                <a:spcPts val="2040"/>
              </a:lnSpc>
            </a:pPr>
          </a:p>
        </p:txBody>
      </p:sp>
      <p:sp>
        <p:nvSpPr>
          <p:cNvPr name="TextBox 4" id="4"/>
          <p:cNvSpPr txBox="true"/>
          <p:nvPr/>
        </p:nvSpPr>
        <p:spPr>
          <a:xfrm rot="0">
            <a:off x="6489275" y="17465"/>
            <a:ext cx="7033287" cy="741045"/>
          </a:xfrm>
          <a:prstGeom prst="rect">
            <a:avLst/>
          </a:prstGeom>
        </p:spPr>
        <p:txBody>
          <a:bodyPr anchor="t" rtlCol="false" tIns="0" lIns="0" bIns="0" rIns="0">
            <a:spAutoFit/>
          </a:bodyPr>
          <a:lstStyle/>
          <a:p>
            <a:pPr algn="l">
              <a:lnSpc>
                <a:spcPts val="4740"/>
              </a:lnSpc>
            </a:pPr>
            <a:r>
              <a:rPr lang="en-US" sz="5000">
                <a:solidFill>
                  <a:srgbClr val="000000"/>
                </a:solidFill>
                <a:latin typeface="Arial Bold"/>
              </a:rPr>
              <a:t>TABLE</a:t>
            </a:r>
            <a:r>
              <a:rPr lang="en-US" sz="5000">
                <a:solidFill>
                  <a:srgbClr val="000000"/>
                </a:solidFill>
                <a:latin typeface="Arial"/>
              </a:rPr>
              <a:t> </a:t>
            </a:r>
            <a:r>
              <a:rPr lang="en-US" sz="5000">
                <a:solidFill>
                  <a:srgbClr val="000000"/>
                </a:solidFill>
                <a:latin typeface="Arial Bold"/>
              </a:rPr>
              <a:t>OF</a:t>
            </a:r>
            <a:r>
              <a:rPr lang="en-US" sz="5000">
                <a:solidFill>
                  <a:srgbClr val="000000"/>
                </a:solidFill>
                <a:latin typeface="Arial"/>
              </a:rPr>
              <a:t> </a:t>
            </a:r>
            <a:r>
              <a:rPr lang="en-US" sz="5000">
                <a:solidFill>
                  <a:srgbClr val="000000"/>
                </a:solidFill>
                <a:latin typeface="Arial Bold"/>
              </a:rPr>
              <a:t>CONTENTS</a:t>
            </a:r>
          </a:p>
        </p:txBody>
      </p:sp>
      <p:sp>
        <p:nvSpPr>
          <p:cNvPr name="Freeform 5" id="5"/>
          <p:cNvSpPr/>
          <p:nvPr/>
        </p:nvSpPr>
        <p:spPr>
          <a:xfrm flipH="false" flipV="false" rot="2016048">
            <a:off x="10556734" y="-446877"/>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016048">
            <a:off x="-4105742" y="8343276"/>
            <a:ext cx="10749463" cy="2687366"/>
          </a:xfrm>
          <a:custGeom>
            <a:avLst/>
            <a:gdLst/>
            <a:ahLst/>
            <a:cxnLst/>
            <a:rect r="r" b="b" t="t" l="l"/>
            <a:pathLst>
              <a:path h="2687366" w="10749463">
                <a:moveTo>
                  <a:pt x="0" y="0"/>
                </a:moveTo>
                <a:lnTo>
                  <a:pt x="10749464" y="0"/>
                </a:lnTo>
                <a:lnTo>
                  <a:pt x="10749464"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89181" y="5840090"/>
            <a:ext cx="9706814" cy="4396359"/>
          </a:xfrm>
          <a:prstGeom prst="rect">
            <a:avLst/>
          </a:prstGeom>
        </p:spPr>
        <p:txBody>
          <a:bodyPr anchor="t" rtlCol="false" tIns="0" lIns="0" bIns="0" rIns="0">
            <a:spAutoFit/>
          </a:bodyPr>
          <a:lstStyle/>
          <a:p>
            <a:pPr>
              <a:lnSpc>
                <a:spcPts val="2040"/>
              </a:lnSpc>
            </a:pPr>
            <a:r>
              <a:rPr lang="en-US" sz="2000" spc="34">
                <a:solidFill>
                  <a:srgbClr val="000000"/>
                </a:solidFill>
                <a:latin typeface="Arial"/>
              </a:rPr>
              <a:t>3. ARBITER</a:t>
            </a:r>
          </a:p>
          <a:p>
            <a:pPr>
              <a:lnSpc>
                <a:spcPts val="2040"/>
              </a:lnSpc>
            </a:pPr>
            <a:r>
              <a:rPr lang="en-US" sz="2000" spc="34">
                <a:solidFill>
                  <a:srgbClr val="000000"/>
                </a:solidFill>
                <a:latin typeface="Arial"/>
              </a:rPr>
              <a:t>    3.1. FSM</a:t>
            </a:r>
          </a:p>
          <a:p>
            <a:pPr>
              <a:lnSpc>
                <a:spcPts val="2040"/>
              </a:lnSpc>
            </a:pPr>
            <a:r>
              <a:rPr lang="en-US" sz="2000" spc="34">
                <a:solidFill>
                  <a:srgbClr val="000000"/>
                </a:solidFill>
                <a:latin typeface="Arial"/>
              </a:rPr>
              <a:t>      3.1.1. BLOCK DIAGRAM</a:t>
            </a:r>
          </a:p>
          <a:p>
            <a:pPr>
              <a:lnSpc>
                <a:spcPts val="2040"/>
              </a:lnSpc>
            </a:pPr>
            <a:r>
              <a:rPr lang="en-US" sz="2000" spc="34">
                <a:solidFill>
                  <a:srgbClr val="000000"/>
                </a:solidFill>
                <a:latin typeface="Arial"/>
              </a:rPr>
              <a:t>      3.1.2. FSM DESIGN BLOCK</a:t>
            </a:r>
          </a:p>
          <a:p>
            <a:pPr>
              <a:lnSpc>
                <a:spcPts val="2040"/>
              </a:lnSpc>
            </a:pPr>
            <a:r>
              <a:rPr lang="en-US" sz="2000" spc="34">
                <a:solidFill>
                  <a:srgbClr val="000000"/>
                </a:solidFill>
                <a:latin typeface="Arial"/>
              </a:rPr>
              <a:t>      3.1.3. CODING</a:t>
            </a:r>
          </a:p>
          <a:p>
            <a:pPr>
              <a:lnSpc>
                <a:spcPts val="2040"/>
              </a:lnSpc>
            </a:pPr>
            <a:r>
              <a:rPr lang="en-US" sz="2000" spc="34">
                <a:solidFill>
                  <a:srgbClr val="000000"/>
                </a:solidFill>
                <a:latin typeface="Arial"/>
              </a:rPr>
              <a:t>      3.1.4. SCHEMATIC </a:t>
            </a:r>
          </a:p>
          <a:p>
            <a:pPr>
              <a:lnSpc>
                <a:spcPts val="2040"/>
              </a:lnSpc>
            </a:pPr>
            <a:r>
              <a:rPr lang="en-US" sz="2000" spc="34">
                <a:solidFill>
                  <a:srgbClr val="000000"/>
                </a:solidFill>
                <a:latin typeface="Arial"/>
              </a:rPr>
              <a:t>    3.2 ARBITER</a:t>
            </a:r>
          </a:p>
          <a:p>
            <a:pPr>
              <a:lnSpc>
                <a:spcPts val="2040"/>
              </a:lnSpc>
            </a:pPr>
            <a:r>
              <a:rPr lang="en-US" sz="2000" spc="34">
                <a:solidFill>
                  <a:srgbClr val="000000"/>
                </a:solidFill>
                <a:latin typeface="Arial"/>
              </a:rPr>
              <a:t>      3.2.1. BLOCK DIAGRAM</a:t>
            </a:r>
          </a:p>
          <a:p>
            <a:pPr>
              <a:lnSpc>
                <a:spcPts val="2040"/>
              </a:lnSpc>
            </a:pPr>
            <a:r>
              <a:rPr lang="en-US" sz="2000" spc="34">
                <a:solidFill>
                  <a:srgbClr val="000000"/>
                </a:solidFill>
                <a:latin typeface="Arial"/>
              </a:rPr>
              <a:t>      3.2.2. CODING</a:t>
            </a:r>
          </a:p>
          <a:p>
            <a:pPr>
              <a:lnSpc>
                <a:spcPts val="2040"/>
              </a:lnSpc>
            </a:pPr>
            <a:r>
              <a:rPr lang="en-US" sz="2000" spc="34">
                <a:solidFill>
                  <a:srgbClr val="000000"/>
                </a:solidFill>
                <a:latin typeface="Arial"/>
              </a:rPr>
              <a:t>      3.2.3. SCHEMATIC</a:t>
            </a:r>
          </a:p>
          <a:p>
            <a:pPr>
              <a:lnSpc>
                <a:spcPts val="2040"/>
              </a:lnSpc>
            </a:pPr>
            <a:r>
              <a:rPr lang="en-US" sz="2000" spc="34">
                <a:solidFill>
                  <a:srgbClr val="000000"/>
                </a:solidFill>
                <a:latin typeface="Arial"/>
              </a:rPr>
              <a:t>      3.2.4. TEST CASE</a:t>
            </a:r>
          </a:p>
          <a:p>
            <a:pPr>
              <a:lnSpc>
                <a:spcPts val="2040"/>
              </a:lnSpc>
            </a:pPr>
            <a:r>
              <a:rPr lang="en-US" sz="2000" spc="34">
                <a:solidFill>
                  <a:srgbClr val="000000"/>
                </a:solidFill>
                <a:latin typeface="Arial"/>
              </a:rPr>
              <a:t>      3.2.5. VERILOG TESTBENCH</a:t>
            </a:r>
          </a:p>
          <a:p>
            <a:pPr>
              <a:lnSpc>
                <a:spcPts val="2040"/>
              </a:lnSpc>
            </a:pPr>
            <a:r>
              <a:rPr lang="en-US" sz="2000" spc="34">
                <a:solidFill>
                  <a:srgbClr val="000000"/>
                </a:solidFill>
                <a:latin typeface="Arial"/>
              </a:rPr>
              <a:t>             3.2.5.1. TESTBENCH CODE</a:t>
            </a:r>
          </a:p>
          <a:p>
            <a:pPr>
              <a:lnSpc>
                <a:spcPts val="2040"/>
              </a:lnSpc>
            </a:pPr>
            <a:r>
              <a:rPr lang="en-US" sz="2000" spc="34">
                <a:solidFill>
                  <a:srgbClr val="000000"/>
                </a:solidFill>
                <a:latin typeface="Arial"/>
              </a:rPr>
              <a:t>             3.2.5.2. ANALYSIS OF THE TEST CASES</a:t>
            </a:r>
          </a:p>
          <a:p>
            <a:pPr>
              <a:lnSpc>
                <a:spcPts val="2040"/>
              </a:lnSpc>
            </a:pPr>
            <a:r>
              <a:rPr lang="en-US" sz="2000" spc="34">
                <a:solidFill>
                  <a:srgbClr val="000000"/>
                </a:solidFill>
                <a:latin typeface="Arial"/>
              </a:rPr>
              <a:t>      3.2.6. FPGA</a:t>
            </a:r>
          </a:p>
          <a:p>
            <a:pPr>
              <a:lnSpc>
                <a:spcPts val="2040"/>
              </a:lnSpc>
            </a:pPr>
            <a:r>
              <a:rPr lang="en-US" sz="2000" spc="34">
                <a:solidFill>
                  <a:srgbClr val="000000"/>
                </a:solidFill>
                <a:latin typeface="Arial"/>
              </a:rPr>
              <a:t>      3.2.7. POWER &amp; TIMING</a:t>
            </a:r>
          </a:p>
          <a:p>
            <a:pPr algn="l">
              <a:lnSpc>
                <a:spcPts val="1836"/>
              </a:lnSpc>
            </a:pPr>
          </a:p>
        </p:txBody>
      </p:sp>
      <p:sp>
        <p:nvSpPr>
          <p:cNvPr name="TextBox 8" id="8"/>
          <p:cNvSpPr txBox="true"/>
          <p:nvPr/>
        </p:nvSpPr>
        <p:spPr>
          <a:xfrm rot="0">
            <a:off x="10005918" y="2062281"/>
            <a:ext cx="9124765" cy="2793153"/>
          </a:xfrm>
          <a:prstGeom prst="rect">
            <a:avLst/>
          </a:prstGeom>
        </p:spPr>
        <p:txBody>
          <a:bodyPr anchor="t" rtlCol="false" tIns="0" lIns="0" bIns="0" rIns="0">
            <a:spAutoFit/>
          </a:bodyPr>
          <a:lstStyle/>
          <a:p>
            <a:pPr>
              <a:lnSpc>
                <a:spcPts val="2040"/>
              </a:lnSpc>
            </a:pPr>
            <a:r>
              <a:rPr lang="en-US" sz="2000" spc="34">
                <a:solidFill>
                  <a:srgbClr val="000000"/>
                </a:solidFill>
                <a:latin typeface="Arial"/>
              </a:rPr>
              <a:t>4. RAM ARBITER</a:t>
            </a:r>
          </a:p>
          <a:p>
            <a:pPr>
              <a:lnSpc>
                <a:spcPts val="2040"/>
              </a:lnSpc>
            </a:pPr>
            <a:r>
              <a:rPr lang="en-US" sz="2000" spc="34">
                <a:solidFill>
                  <a:srgbClr val="000000"/>
                </a:solidFill>
                <a:latin typeface="Arial"/>
              </a:rPr>
              <a:t>   4.1. PORT MAP IN BETWEEN RAM AND ARBITER</a:t>
            </a:r>
          </a:p>
          <a:p>
            <a:pPr>
              <a:lnSpc>
                <a:spcPts val="2040"/>
              </a:lnSpc>
            </a:pPr>
            <a:r>
              <a:rPr lang="en-US" sz="2000" spc="34">
                <a:solidFill>
                  <a:srgbClr val="000000"/>
                </a:solidFill>
                <a:latin typeface="Arial"/>
              </a:rPr>
              <a:t>   4.2. CODING</a:t>
            </a:r>
          </a:p>
          <a:p>
            <a:pPr>
              <a:lnSpc>
                <a:spcPts val="2040"/>
              </a:lnSpc>
            </a:pPr>
            <a:r>
              <a:rPr lang="en-US" sz="2000" spc="34">
                <a:solidFill>
                  <a:srgbClr val="000000"/>
                </a:solidFill>
                <a:latin typeface="Arial"/>
              </a:rPr>
              <a:t>  </a:t>
            </a:r>
            <a:r>
              <a:rPr lang="en-US" sz="2000" spc="34">
                <a:solidFill>
                  <a:srgbClr val="000000"/>
                </a:solidFill>
                <a:latin typeface="Arial"/>
              </a:rPr>
              <a:t> 4.3. SCHEMATIC OF RAM ARBITER    </a:t>
            </a:r>
          </a:p>
          <a:p>
            <a:pPr>
              <a:lnSpc>
                <a:spcPts val="2040"/>
              </a:lnSpc>
            </a:pPr>
            <a:r>
              <a:rPr lang="en-US" sz="2000" spc="34">
                <a:solidFill>
                  <a:srgbClr val="000000"/>
                </a:solidFill>
                <a:latin typeface="Arial"/>
              </a:rPr>
              <a:t>   4.4.TEST CASES FOR RAM ARBITER</a:t>
            </a:r>
          </a:p>
          <a:p>
            <a:pPr>
              <a:lnSpc>
                <a:spcPts val="2040"/>
              </a:lnSpc>
            </a:pPr>
            <a:r>
              <a:rPr lang="en-US" sz="2000" spc="34">
                <a:solidFill>
                  <a:srgbClr val="000000"/>
                </a:solidFill>
                <a:latin typeface="Arial"/>
              </a:rPr>
              <a:t>   4.5. VERILOG TESTBENCH </a:t>
            </a:r>
          </a:p>
          <a:p>
            <a:pPr>
              <a:lnSpc>
                <a:spcPts val="2040"/>
              </a:lnSpc>
            </a:pPr>
            <a:r>
              <a:rPr lang="en-US" sz="2000" spc="34">
                <a:solidFill>
                  <a:srgbClr val="000000"/>
                </a:solidFill>
                <a:latin typeface="Arial"/>
              </a:rPr>
              <a:t>      4.5.1. TESTBENCH CODE</a:t>
            </a:r>
          </a:p>
          <a:p>
            <a:pPr>
              <a:lnSpc>
                <a:spcPts val="2040"/>
              </a:lnSpc>
            </a:pPr>
            <a:r>
              <a:rPr lang="en-US" sz="2000" spc="34">
                <a:solidFill>
                  <a:srgbClr val="000000"/>
                </a:solidFill>
                <a:latin typeface="Arial"/>
              </a:rPr>
              <a:t>      4.5.2. ANALYSIS OF THE TEST CASES</a:t>
            </a:r>
          </a:p>
          <a:p>
            <a:pPr>
              <a:lnSpc>
                <a:spcPts val="2040"/>
              </a:lnSpc>
            </a:pPr>
            <a:r>
              <a:rPr lang="en-US" sz="2000" spc="34">
                <a:solidFill>
                  <a:srgbClr val="000000"/>
                </a:solidFill>
                <a:latin typeface="Arial"/>
              </a:rPr>
              <a:t>   4.6. POWER &amp; TIMING</a:t>
            </a:r>
          </a:p>
          <a:p>
            <a:pPr algn="l">
              <a:lnSpc>
                <a:spcPts val="3267"/>
              </a:lnSpc>
            </a:pPr>
          </a:p>
        </p:txBody>
      </p:sp>
      <p:sp>
        <p:nvSpPr>
          <p:cNvPr name="TextBox 9" id="9"/>
          <p:cNvSpPr txBox="true"/>
          <p:nvPr/>
        </p:nvSpPr>
        <p:spPr>
          <a:xfrm rot="0">
            <a:off x="2123126" y="820606"/>
            <a:ext cx="5247856" cy="524637"/>
          </a:xfrm>
          <a:prstGeom prst="rect">
            <a:avLst/>
          </a:prstGeom>
        </p:spPr>
        <p:txBody>
          <a:bodyPr anchor="t" rtlCol="false" tIns="0" lIns="0" bIns="0" rIns="0">
            <a:spAutoFit/>
          </a:bodyPr>
          <a:lstStyle/>
          <a:p>
            <a:pPr algn="ctr" marL="647705" indent="-323852" lvl="1">
              <a:lnSpc>
                <a:spcPts val="3744"/>
              </a:lnSpc>
              <a:buFont typeface="Arial"/>
              <a:buChar char="•"/>
            </a:pPr>
            <a:r>
              <a:rPr lang="en-US" sz="3000">
                <a:solidFill>
                  <a:srgbClr val="000000"/>
                </a:solidFill>
                <a:latin typeface="Arial Bold"/>
              </a:rPr>
              <a:t>PART A: INTRODUCTION</a:t>
            </a:r>
          </a:p>
        </p:txBody>
      </p:sp>
      <p:sp>
        <p:nvSpPr>
          <p:cNvPr name="TextBox 10" id="10"/>
          <p:cNvSpPr txBox="true"/>
          <p:nvPr/>
        </p:nvSpPr>
        <p:spPr>
          <a:xfrm rot="0">
            <a:off x="2517575" y="1786136"/>
            <a:ext cx="5600427" cy="1255243"/>
          </a:xfrm>
          <a:prstGeom prst="rect">
            <a:avLst/>
          </a:prstGeom>
        </p:spPr>
        <p:txBody>
          <a:bodyPr anchor="t" rtlCol="false" tIns="0" lIns="0" bIns="0" rIns="0">
            <a:spAutoFit/>
          </a:bodyPr>
          <a:lstStyle/>
          <a:p>
            <a:pPr algn="ctr">
              <a:lnSpc>
                <a:spcPts val="2495"/>
              </a:lnSpc>
            </a:pPr>
          </a:p>
          <a:p>
            <a:pPr>
              <a:lnSpc>
                <a:spcPts val="2495"/>
              </a:lnSpc>
            </a:pPr>
            <a:r>
              <a:rPr lang="en-US" sz="1999" spc="33">
                <a:solidFill>
                  <a:srgbClr val="000000"/>
                </a:solidFill>
                <a:latin typeface="Arial"/>
              </a:rPr>
              <a:t>1. TOP LEVEL BLOCK DIAGRAM</a:t>
            </a:r>
          </a:p>
          <a:p>
            <a:pPr>
              <a:lnSpc>
                <a:spcPts val="2495"/>
              </a:lnSpc>
            </a:pPr>
            <a:r>
              <a:rPr lang="en-US" sz="1999" spc="33">
                <a:solidFill>
                  <a:srgbClr val="000000"/>
                </a:solidFill>
                <a:latin typeface="Arial"/>
              </a:rPr>
              <a:t>    1.1. BLOCK DIAGRAM OF RAM ARBITER</a:t>
            </a:r>
          </a:p>
          <a:p>
            <a:pPr>
              <a:lnSpc>
                <a:spcPts val="2246"/>
              </a:lnSpc>
              <a:spcBef>
                <a:spcPct val="0"/>
              </a:spcBef>
            </a:pPr>
          </a:p>
        </p:txBody>
      </p:sp>
      <p:sp>
        <p:nvSpPr>
          <p:cNvPr name="TextBox 11" id="11"/>
          <p:cNvSpPr txBox="true"/>
          <p:nvPr/>
        </p:nvSpPr>
        <p:spPr>
          <a:xfrm rot="0">
            <a:off x="9415781" y="4792531"/>
            <a:ext cx="4965621" cy="524637"/>
          </a:xfrm>
          <a:prstGeom prst="rect">
            <a:avLst/>
          </a:prstGeom>
        </p:spPr>
        <p:txBody>
          <a:bodyPr anchor="t" rtlCol="false" tIns="0" lIns="0" bIns="0" rIns="0">
            <a:spAutoFit/>
          </a:bodyPr>
          <a:lstStyle/>
          <a:p>
            <a:pPr algn="ctr" marL="647705" indent="-323852" lvl="1">
              <a:lnSpc>
                <a:spcPts val="3744"/>
              </a:lnSpc>
              <a:buFont typeface="Arial"/>
              <a:buChar char="•"/>
            </a:pPr>
            <a:r>
              <a:rPr lang="en-US" sz="3000">
                <a:solidFill>
                  <a:srgbClr val="000000"/>
                </a:solidFill>
                <a:latin typeface="Arial Bold"/>
              </a:rPr>
              <a:t>PART C: CONCLUSION</a:t>
            </a:r>
            <a:r>
              <a:rPr lang="en-US" sz="3000">
                <a:solidFill>
                  <a:srgbClr val="000000"/>
                </a:solidFill>
                <a:latin typeface="Arial Bold"/>
              </a:rPr>
              <a:t> </a:t>
            </a:r>
          </a:p>
        </p:txBody>
      </p:sp>
      <p:sp>
        <p:nvSpPr>
          <p:cNvPr name="TextBox 12" id="12"/>
          <p:cNvSpPr txBox="true"/>
          <p:nvPr/>
        </p:nvSpPr>
        <p:spPr>
          <a:xfrm rot="0">
            <a:off x="2123126" y="801556"/>
            <a:ext cx="5219462" cy="1636014"/>
          </a:xfrm>
          <a:prstGeom prst="rect">
            <a:avLst/>
          </a:prstGeom>
        </p:spPr>
        <p:txBody>
          <a:bodyPr anchor="t" rtlCol="false" tIns="0" lIns="0" bIns="0" rIns="0">
            <a:spAutoFit/>
          </a:bodyPr>
          <a:lstStyle/>
          <a:p>
            <a:pPr algn="ctr">
              <a:lnSpc>
                <a:spcPts val="4991"/>
              </a:lnSpc>
            </a:pPr>
          </a:p>
          <a:p>
            <a:pPr algn="ctr" marL="647705" indent="-323852" lvl="1">
              <a:lnSpc>
                <a:spcPts val="3744"/>
              </a:lnSpc>
              <a:spcBef>
                <a:spcPct val="0"/>
              </a:spcBef>
              <a:buFont typeface="Arial"/>
              <a:buChar char="•"/>
            </a:pPr>
            <a:r>
              <a:rPr lang="en-US" sz="3000">
                <a:solidFill>
                  <a:srgbClr val="000000"/>
                </a:solidFill>
                <a:latin typeface="Arial Bold"/>
              </a:rPr>
              <a:t>PART</a:t>
            </a:r>
            <a:r>
              <a:rPr lang="en-US" sz="3000">
                <a:solidFill>
                  <a:srgbClr val="000000"/>
                </a:solidFill>
                <a:latin typeface="Arial Bold"/>
              </a:rPr>
              <a:t> B: MAIN CONTENT</a:t>
            </a:r>
          </a:p>
          <a:p>
            <a:pPr algn="ctr">
              <a:lnSpc>
                <a:spcPts val="3744"/>
              </a:lnSpc>
              <a:spcBef>
                <a:spcPct val="0"/>
              </a:spcBef>
            </a:pPr>
          </a:p>
        </p:txBody>
      </p:sp>
      <p:sp>
        <p:nvSpPr>
          <p:cNvPr name="AutoShape 13" id="13"/>
          <p:cNvSpPr/>
          <p:nvPr/>
        </p:nvSpPr>
        <p:spPr>
          <a:xfrm>
            <a:off x="9415781" y="896806"/>
            <a:ext cx="0" cy="9026785"/>
          </a:xfrm>
          <a:prstGeom prst="line">
            <a:avLst/>
          </a:prstGeom>
          <a:ln cap="flat" w="38100">
            <a:solidFill>
              <a:srgbClr val="000000"/>
            </a:solidFill>
            <a:prstDash val="solid"/>
            <a:headEnd type="diamond" len="lg" w="lg"/>
            <a:tailEnd type="diamond" len="lg" w="lg"/>
          </a:ln>
        </p:spPr>
      </p:sp>
      <p:sp>
        <p:nvSpPr>
          <p:cNvPr name="TextBox 14" id="14"/>
          <p:cNvSpPr txBox="true"/>
          <p:nvPr/>
        </p:nvSpPr>
        <p:spPr>
          <a:xfrm rot="0">
            <a:off x="9415781" y="5517193"/>
            <a:ext cx="4902398" cy="524637"/>
          </a:xfrm>
          <a:prstGeom prst="rect">
            <a:avLst/>
          </a:prstGeom>
        </p:spPr>
        <p:txBody>
          <a:bodyPr anchor="t" rtlCol="false" tIns="0" lIns="0" bIns="0" rIns="0">
            <a:spAutoFit/>
          </a:bodyPr>
          <a:lstStyle/>
          <a:p>
            <a:pPr algn="ctr" marL="647705" indent="-323852" lvl="1">
              <a:lnSpc>
                <a:spcPts val="3744"/>
              </a:lnSpc>
              <a:buFont typeface="Arial"/>
              <a:buChar char="•"/>
            </a:pPr>
            <a:r>
              <a:rPr lang="en-US" sz="3000">
                <a:solidFill>
                  <a:srgbClr val="000000"/>
                </a:solidFill>
                <a:latin typeface="Arial Bold"/>
              </a:rPr>
              <a:t>PART D: 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700436" y="-315418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6" id="6"/>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2.5.2. ANALYSIS OF THE TEST CASES</a:t>
            </a:r>
          </a:p>
        </p:txBody>
      </p:sp>
      <p:sp>
        <p:nvSpPr>
          <p:cNvPr name="TextBox 7" id="7"/>
          <p:cNvSpPr txBox="true"/>
          <p:nvPr/>
        </p:nvSpPr>
        <p:spPr>
          <a:xfrm rot="0">
            <a:off x="841018" y="1577971"/>
            <a:ext cx="8302982" cy="6582871"/>
          </a:xfrm>
          <a:prstGeom prst="rect">
            <a:avLst/>
          </a:prstGeom>
        </p:spPr>
        <p:txBody>
          <a:bodyPr anchor="t" rtlCol="false" tIns="0" lIns="0" bIns="0" rIns="0">
            <a:spAutoFit/>
          </a:bodyPr>
          <a:lstStyle/>
          <a:p>
            <a:pPr marL="635857" indent="-317928" lvl="1">
              <a:lnSpc>
                <a:spcPts val="3675"/>
              </a:lnSpc>
              <a:buFont typeface="Arial"/>
              <a:buChar char="•"/>
            </a:pPr>
            <a:r>
              <a:rPr lang="en-US" sz="2945">
                <a:solidFill>
                  <a:srgbClr val="000000"/>
                </a:solidFill>
                <a:latin typeface="Arial Bold"/>
              </a:rPr>
              <a:t>Case 1</a:t>
            </a:r>
            <a:r>
              <a:rPr lang="en-US" sz="2945">
                <a:solidFill>
                  <a:srgbClr val="000000"/>
                </a:solidFill>
                <a:latin typeface="Arial"/>
              </a:rPr>
              <a:t>: Write Operation</a:t>
            </a:r>
          </a:p>
          <a:p>
            <a:pPr>
              <a:lnSpc>
                <a:spcPts val="3675"/>
              </a:lnSpc>
            </a:pPr>
            <a:r>
              <a:rPr lang="en-US" sz="2945">
                <a:solidFill>
                  <a:srgbClr val="000000"/>
                </a:solidFill>
                <a:latin typeface="Arial"/>
              </a:rPr>
              <a:t>  In this case, within the first RAM cycle, it is initialized and the write operation is </a:t>
            </a:r>
          </a:p>
          <a:p>
            <a:pPr>
              <a:lnSpc>
                <a:spcPts val="3675"/>
              </a:lnSpc>
            </a:pPr>
            <a:r>
              <a:rPr lang="en-US" sz="2945">
                <a:solidFill>
                  <a:srgbClr val="000000"/>
                </a:solidFill>
                <a:latin typeface="Arial"/>
              </a:rPr>
              <a:t>performed at the address location “1101 ( binary ) = d ( hex )”. The data written is “11100111 = e7 ( hex )”. The RAM starts working when the RST_N pin is enabled.</a:t>
            </a:r>
          </a:p>
          <a:p>
            <a:pPr marL="635857" indent="-317928" lvl="1">
              <a:lnSpc>
                <a:spcPts val="3675"/>
              </a:lnSpc>
              <a:buFont typeface="Arial"/>
              <a:buChar char="•"/>
            </a:pPr>
            <a:r>
              <a:rPr lang="en-US" sz="2945">
                <a:solidFill>
                  <a:srgbClr val="000000"/>
                </a:solidFill>
                <a:latin typeface="Arial Bold"/>
              </a:rPr>
              <a:t>Case 2</a:t>
            </a:r>
            <a:r>
              <a:rPr lang="en-US" sz="2945">
                <a:solidFill>
                  <a:srgbClr val="000000"/>
                </a:solidFill>
                <a:latin typeface="Arial"/>
              </a:rPr>
              <a:t>: Read Operation</a:t>
            </a:r>
          </a:p>
          <a:p>
            <a:pPr>
              <a:lnSpc>
                <a:spcPts val="3675"/>
              </a:lnSpc>
            </a:pPr>
            <a:r>
              <a:rPr lang="en-US" sz="2945">
                <a:solidFill>
                  <a:srgbClr val="000000"/>
                </a:solidFill>
                <a:latin typeface="Arial"/>
              </a:rPr>
              <a:t>Similar to the previous condition, when the RST_N pin is enabled within the first RAM cycle, data is read from the address location “1101 ( binary ) = d ( hex )”.</a:t>
            </a:r>
          </a:p>
          <a:p>
            <a:pPr>
              <a:lnSpc>
                <a:spcPts val="3675"/>
              </a:lnSpc>
            </a:pPr>
          </a:p>
          <a:p>
            <a:pPr>
              <a:lnSpc>
                <a:spcPts val="3675"/>
              </a:lnSpc>
              <a:spcBef>
                <a:spcPct val="0"/>
              </a:spcBef>
            </a:pPr>
          </a:p>
        </p:txBody>
      </p:sp>
      <p:sp>
        <p:nvSpPr>
          <p:cNvPr name="TextBox 8" id="8"/>
          <p:cNvSpPr txBox="true"/>
          <p:nvPr/>
        </p:nvSpPr>
        <p:spPr>
          <a:xfrm rot="0">
            <a:off x="9403686" y="1577971"/>
            <a:ext cx="8302982" cy="6116146"/>
          </a:xfrm>
          <a:prstGeom prst="rect">
            <a:avLst/>
          </a:prstGeom>
        </p:spPr>
        <p:txBody>
          <a:bodyPr anchor="t" rtlCol="false" tIns="0" lIns="0" bIns="0" rIns="0">
            <a:spAutoFit/>
          </a:bodyPr>
          <a:lstStyle/>
          <a:p>
            <a:pPr marL="635857" indent="-317928" lvl="1">
              <a:lnSpc>
                <a:spcPts val="3675"/>
              </a:lnSpc>
              <a:buFont typeface="Arial"/>
              <a:buChar char="•"/>
            </a:pPr>
            <a:r>
              <a:rPr lang="en-US" sz="2945">
                <a:solidFill>
                  <a:srgbClr val="000000"/>
                </a:solidFill>
                <a:latin typeface="Arial Bold"/>
              </a:rPr>
              <a:t>Case 3</a:t>
            </a:r>
            <a:r>
              <a:rPr lang="en-US" sz="2945">
                <a:solidFill>
                  <a:srgbClr val="000000"/>
                </a:solidFill>
                <a:latin typeface="Arial"/>
              </a:rPr>
              <a:t>: Read and Write Operation</a:t>
            </a:r>
          </a:p>
          <a:p>
            <a:pPr>
              <a:lnSpc>
                <a:spcPts val="3675"/>
              </a:lnSpc>
            </a:pPr>
            <a:r>
              <a:rPr lang="en-US" sz="2945">
                <a:solidFill>
                  <a:srgbClr val="000000"/>
                </a:solidFill>
                <a:latin typeface="Arial"/>
              </a:rPr>
              <a:t>In this instance, a HIGH setting on the reset pin activates the RAM. The data "11100111( binary ) = e7 ( hex )" is written to the address "1101 ( binary ) = d ( hex)" in the first RAM cycle. We aim to demonstrate that the RAM design could handle both read and write operations in a single RAM cycle in the second RAM cycle. While data "10111001 ( binary ) = b9 ( hex )" was being written at the address location "1011 ( binary ) = b ( hex )," data was being read from location "1101".</a:t>
            </a:r>
          </a:p>
          <a:p>
            <a:pPr>
              <a:lnSpc>
                <a:spcPts val="367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700436" y="-315418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79886" y="6171381"/>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6" id="6"/>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2.5.3. POWER &amp; TIMING</a:t>
            </a:r>
          </a:p>
        </p:txBody>
      </p:sp>
      <p:sp>
        <p:nvSpPr>
          <p:cNvPr name="TextBox 7" id="7"/>
          <p:cNvSpPr txBox="true"/>
          <p:nvPr/>
        </p:nvSpPr>
        <p:spPr>
          <a:xfrm rot="0">
            <a:off x="1028700" y="6095181"/>
            <a:ext cx="11276910" cy="2344522"/>
          </a:xfrm>
          <a:prstGeom prst="rect">
            <a:avLst/>
          </a:prstGeom>
        </p:spPr>
        <p:txBody>
          <a:bodyPr anchor="t" rtlCol="false" tIns="0" lIns="0" bIns="0" rIns="0">
            <a:spAutoFit/>
          </a:bodyPr>
          <a:lstStyle/>
          <a:p>
            <a:pPr>
              <a:lnSpc>
                <a:spcPts val="3619"/>
              </a:lnSpc>
            </a:pPr>
            <a:r>
              <a:rPr lang="en-US" sz="2900">
                <a:solidFill>
                  <a:srgbClr val="000000"/>
                </a:solidFill>
                <a:latin typeface="Arial"/>
              </a:rPr>
              <a:t>Setup Time and Hold Time: </a:t>
            </a:r>
          </a:p>
          <a:p>
            <a:pPr marL="626111" indent="-313055" lvl="1">
              <a:lnSpc>
                <a:spcPts val="3619"/>
              </a:lnSpc>
              <a:buFont typeface="Arial"/>
              <a:buChar char="•"/>
            </a:pPr>
            <a:r>
              <a:rPr lang="en-US" sz="2900">
                <a:solidFill>
                  <a:srgbClr val="000000"/>
                </a:solidFill>
                <a:latin typeface="Arial"/>
              </a:rPr>
              <a:t>Setup time is the time before a synchronous signal changes that the input data needs to be stable. </a:t>
            </a:r>
          </a:p>
          <a:p>
            <a:pPr marL="626111" indent="-313055" lvl="1">
              <a:lnSpc>
                <a:spcPts val="3619"/>
              </a:lnSpc>
              <a:buFont typeface="Arial"/>
              <a:buChar char="•"/>
            </a:pPr>
            <a:r>
              <a:rPr lang="en-US" sz="2900">
                <a:solidFill>
                  <a:srgbClr val="000000"/>
                </a:solidFill>
                <a:latin typeface="Arial"/>
              </a:rPr>
              <a:t>Hold time is the time after a synchronous signal changes that the input data needs to be held stable.</a:t>
            </a:r>
          </a:p>
        </p:txBody>
      </p:sp>
      <p:sp>
        <p:nvSpPr>
          <p:cNvPr name="TextBox 8" id="8"/>
          <p:cNvSpPr txBox="true"/>
          <p:nvPr/>
        </p:nvSpPr>
        <p:spPr>
          <a:xfrm rot="0">
            <a:off x="1028700" y="1975866"/>
            <a:ext cx="11276910" cy="3716122"/>
          </a:xfrm>
          <a:prstGeom prst="rect">
            <a:avLst/>
          </a:prstGeom>
        </p:spPr>
        <p:txBody>
          <a:bodyPr anchor="t" rtlCol="false" tIns="0" lIns="0" bIns="0" rIns="0">
            <a:spAutoFit/>
          </a:bodyPr>
          <a:lstStyle/>
          <a:p>
            <a:pPr>
              <a:lnSpc>
                <a:spcPts val="3619"/>
              </a:lnSpc>
            </a:pPr>
            <a:r>
              <a:rPr lang="en-US" sz="2900">
                <a:solidFill>
                  <a:srgbClr val="000000"/>
                </a:solidFill>
                <a:latin typeface="Arial"/>
              </a:rPr>
              <a:t>Power:</a:t>
            </a:r>
          </a:p>
          <a:p>
            <a:pPr marL="626111" indent="-313055" lvl="1">
              <a:lnSpc>
                <a:spcPts val="3619"/>
              </a:lnSpc>
              <a:buFont typeface="Arial"/>
              <a:buChar char="•"/>
            </a:pPr>
            <a:r>
              <a:rPr lang="en-US" sz="2900">
                <a:solidFill>
                  <a:srgbClr val="000000"/>
                </a:solidFill>
                <a:latin typeface="Arial"/>
              </a:rPr>
              <a:t>Dynamic Power: It is the energy consumed during the transition of states from 0 to 1 or vice versa. This occurs when flip-flops change states or when transistors switch states during computation.</a:t>
            </a:r>
          </a:p>
          <a:p>
            <a:pPr marL="626111" indent="-313055" lvl="1">
              <a:lnSpc>
                <a:spcPts val="3619"/>
              </a:lnSpc>
              <a:buFont typeface="Arial"/>
              <a:buChar char="•"/>
            </a:pPr>
            <a:r>
              <a:rPr lang="en-US" sz="2900">
                <a:solidFill>
                  <a:srgbClr val="000000"/>
                </a:solidFill>
                <a:latin typeface="Arial"/>
              </a:rPr>
              <a:t>Static Power: It is the energy consumed even when the circuit is not active (no dynamic transitions). The main cause is due to the leakage current of transistors and other energy loss.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700436" y="-315418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6399" y="514350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0078" y="2804072"/>
            <a:ext cx="17616193" cy="4057018"/>
          </a:xfrm>
          <a:custGeom>
            <a:avLst/>
            <a:gdLst/>
            <a:ahLst/>
            <a:cxnLst/>
            <a:rect r="r" b="b" t="t" l="l"/>
            <a:pathLst>
              <a:path h="4057018" w="17616193">
                <a:moveTo>
                  <a:pt x="0" y="0"/>
                </a:moveTo>
                <a:lnTo>
                  <a:pt x="17616193" y="0"/>
                </a:lnTo>
                <a:lnTo>
                  <a:pt x="17616193" y="4057018"/>
                </a:lnTo>
                <a:lnTo>
                  <a:pt x="0" y="4057018"/>
                </a:lnTo>
                <a:lnTo>
                  <a:pt x="0" y="0"/>
                </a:lnTo>
                <a:close/>
              </a:path>
            </a:pathLst>
          </a:custGeom>
          <a:blipFill>
            <a:blip r:embed="rId4"/>
            <a:stretch>
              <a:fillRect l="-860" t="0" r="-1721" b="0"/>
            </a:stretch>
          </a:blipFill>
        </p:spPr>
      </p:sp>
      <p:sp>
        <p:nvSpPr>
          <p:cNvPr name="TextBox 6" id="6"/>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7" id="7"/>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2.5.3. POWER &amp; TIMING</a:t>
            </a:r>
          </a:p>
        </p:txBody>
      </p:sp>
      <p:sp>
        <p:nvSpPr>
          <p:cNvPr name="TextBox 8" id="8"/>
          <p:cNvSpPr txBox="true"/>
          <p:nvPr/>
        </p:nvSpPr>
        <p:spPr>
          <a:xfrm rot="0">
            <a:off x="6956958" y="7032540"/>
            <a:ext cx="4374083"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POWER OF 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700436" y="-315418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30383" y="1899666"/>
            <a:ext cx="12892249" cy="3581180"/>
          </a:xfrm>
          <a:custGeom>
            <a:avLst/>
            <a:gdLst/>
            <a:ahLst/>
            <a:cxnLst/>
            <a:rect r="r" b="b" t="t" l="l"/>
            <a:pathLst>
              <a:path h="3581180" w="12892249">
                <a:moveTo>
                  <a:pt x="0" y="0"/>
                </a:moveTo>
                <a:lnTo>
                  <a:pt x="12892249" y="0"/>
                </a:lnTo>
                <a:lnTo>
                  <a:pt x="12892249" y="3581180"/>
                </a:lnTo>
                <a:lnTo>
                  <a:pt x="0" y="3581180"/>
                </a:lnTo>
                <a:lnTo>
                  <a:pt x="0" y="0"/>
                </a:lnTo>
                <a:close/>
              </a:path>
            </a:pathLst>
          </a:custGeom>
          <a:blipFill>
            <a:blip r:embed="rId4"/>
            <a:stretch>
              <a:fillRect l="0" t="0" r="0" b="0"/>
            </a:stretch>
          </a:blipFill>
        </p:spPr>
      </p:sp>
      <p:sp>
        <p:nvSpPr>
          <p:cNvPr name="Freeform 4" id="4"/>
          <p:cNvSpPr/>
          <p:nvPr/>
        </p:nvSpPr>
        <p:spPr>
          <a:xfrm flipH="false" flipV="false" rot="0">
            <a:off x="4030383" y="6083126"/>
            <a:ext cx="12738954" cy="3689524"/>
          </a:xfrm>
          <a:custGeom>
            <a:avLst/>
            <a:gdLst/>
            <a:ahLst/>
            <a:cxnLst/>
            <a:rect r="r" b="b" t="t" l="l"/>
            <a:pathLst>
              <a:path h="3689524" w="12738954">
                <a:moveTo>
                  <a:pt x="0" y="0"/>
                </a:moveTo>
                <a:lnTo>
                  <a:pt x="12738954" y="0"/>
                </a:lnTo>
                <a:lnTo>
                  <a:pt x="12738954" y="3689524"/>
                </a:lnTo>
                <a:lnTo>
                  <a:pt x="0" y="3689524"/>
                </a:lnTo>
                <a:lnTo>
                  <a:pt x="0" y="0"/>
                </a:lnTo>
                <a:close/>
              </a:path>
            </a:pathLst>
          </a:custGeom>
          <a:blipFill>
            <a:blip r:embed="rId5"/>
            <a:stretch>
              <a:fillRect l="0" t="0" r="0" b="0"/>
            </a:stretch>
          </a:blipFill>
        </p:spPr>
      </p:sp>
      <p:sp>
        <p:nvSpPr>
          <p:cNvPr name="TextBox 5" id="5"/>
          <p:cNvSpPr txBox="true"/>
          <p:nvPr/>
        </p:nvSpPr>
        <p:spPr>
          <a:xfrm rot="0">
            <a:off x="3203627" y="-123825"/>
            <a:ext cx="11276910"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2.5. VERILOG TESTBENCH </a:t>
            </a:r>
          </a:p>
        </p:txBody>
      </p:sp>
      <p:sp>
        <p:nvSpPr>
          <p:cNvPr name="TextBox 6" id="6"/>
          <p:cNvSpPr txBox="true"/>
          <p:nvPr/>
        </p:nvSpPr>
        <p:spPr>
          <a:xfrm rot="0">
            <a:off x="1028700" y="933450"/>
            <a:ext cx="11276910"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2.5.3. POWER &amp; TIMING</a:t>
            </a:r>
          </a:p>
        </p:txBody>
      </p:sp>
      <p:sp>
        <p:nvSpPr>
          <p:cNvPr name="TextBox 7" id="7"/>
          <p:cNvSpPr txBox="true"/>
          <p:nvPr/>
        </p:nvSpPr>
        <p:spPr>
          <a:xfrm rot="0">
            <a:off x="502537" y="3292873"/>
            <a:ext cx="3347397"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SET UP TIME</a:t>
            </a:r>
          </a:p>
        </p:txBody>
      </p:sp>
      <p:sp>
        <p:nvSpPr>
          <p:cNvPr name="TextBox 8" id="8"/>
          <p:cNvSpPr txBox="true"/>
          <p:nvPr/>
        </p:nvSpPr>
        <p:spPr>
          <a:xfrm rot="0">
            <a:off x="502537" y="7162800"/>
            <a:ext cx="3347397"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HOLD TIME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370722" y="4416241"/>
            <a:ext cx="9458721" cy="1453107"/>
          </a:xfrm>
          <a:prstGeom prst="rect">
            <a:avLst/>
          </a:prstGeom>
        </p:spPr>
        <p:txBody>
          <a:bodyPr anchor="t" rtlCol="false" tIns="0" lIns="0" bIns="0" rIns="0">
            <a:spAutoFit/>
          </a:bodyPr>
          <a:lstStyle/>
          <a:p>
            <a:pPr algn="l">
              <a:lnSpc>
                <a:spcPts val="8523"/>
              </a:lnSpc>
            </a:pPr>
            <a:r>
              <a:rPr lang="en-US" sz="11199">
                <a:solidFill>
                  <a:srgbClr val="FFFFFF"/>
                </a:solidFill>
                <a:latin typeface="Arial"/>
              </a:rPr>
              <a:t>3. ARBITER</a:t>
            </a:r>
          </a:p>
        </p:txBody>
      </p:sp>
      <p:sp>
        <p:nvSpPr>
          <p:cNvPr name="Freeform 5" id="5"/>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890285" y="319948"/>
            <a:ext cx="6220788" cy="9647103"/>
          </a:xfrm>
          <a:custGeom>
            <a:avLst/>
            <a:gdLst/>
            <a:ahLst/>
            <a:cxnLst/>
            <a:rect r="r" b="b" t="t" l="l"/>
            <a:pathLst>
              <a:path h="9647103" w="6220788">
                <a:moveTo>
                  <a:pt x="0" y="0"/>
                </a:moveTo>
                <a:lnTo>
                  <a:pt x="6220788" y="0"/>
                </a:lnTo>
                <a:lnTo>
                  <a:pt x="6220788" y="9647104"/>
                </a:lnTo>
                <a:lnTo>
                  <a:pt x="0" y="9647104"/>
                </a:lnTo>
                <a:lnTo>
                  <a:pt x="0" y="0"/>
                </a:lnTo>
                <a:close/>
              </a:path>
            </a:pathLst>
          </a:custGeom>
          <a:blipFill>
            <a:blip r:embed="rId4"/>
            <a:stretch>
              <a:fillRect l="-17117" t="0" r="-10252" b="-3431"/>
            </a:stretch>
          </a:blipFill>
        </p:spPr>
      </p:sp>
      <p:sp>
        <p:nvSpPr>
          <p:cNvPr name="TextBox 5" id="5"/>
          <p:cNvSpPr txBox="true"/>
          <p:nvPr/>
        </p:nvSpPr>
        <p:spPr>
          <a:xfrm rot="0">
            <a:off x="-773449" y="177073"/>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.1. FSM</a:t>
            </a:r>
          </a:p>
        </p:txBody>
      </p:sp>
      <p:sp>
        <p:nvSpPr>
          <p:cNvPr name="TextBox 6" id="6"/>
          <p:cNvSpPr txBox="true"/>
          <p:nvPr/>
        </p:nvSpPr>
        <p:spPr>
          <a:xfrm rot="0">
            <a:off x="1028700" y="1192654"/>
            <a:ext cx="11458496" cy="902450"/>
          </a:xfrm>
          <a:prstGeom prst="rect">
            <a:avLst/>
          </a:prstGeom>
        </p:spPr>
        <p:txBody>
          <a:bodyPr anchor="t" rtlCol="false" tIns="0" lIns="0" bIns="0" rIns="0">
            <a:spAutoFit/>
          </a:bodyPr>
          <a:lstStyle/>
          <a:p>
            <a:pPr>
              <a:lnSpc>
                <a:spcPts val="6346"/>
              </a:lnSpc>
              <a:spcBef>
                <a:spcPct val="0"/>
              </a:spcBef>
            </a:pPr>
            <a:r>
              <a:rPr lang="en-US" sz="5085">
                <a:solidFill>
                  <a:srgbClr val="000000"/>
                </a:solidFill>
                <a:latin typeface="Arial"/>
              </a:rPr>
              <a:t>3</a:t>
            </a:r>
            <a:r>
              <a:rPr lang="en-US" sz="5085">
                <a:solidFill>
                  <a:srgbClr val="000000"/>
                </a:solidFill>
                <a:latin typeface="Arial"/>
              </a:rPr>
              <a:t>.1.1. BLOCK DIAGRAM</a:t>
            </a:r>
          </a:p>
        </p:txBody>
      </p:sp>
      <p:sp>
        <p:nvSpPr>
          <p:cNvPr name="TextBox 7" id="7"/>
          <p:cNvSpPr txBox="true"/>
          <p:nvPr/>
        </p:nvSpPr>
        <p:spPr>
          <a:xfrm rot="0">
            <a:off x="582188" y="2357351"/>
            <a:ext cx="11151823" cy="5723757"/>
          </a:xfrm>
          <a:prstGeom prst="rect">
            <a:avLst/>
          </a:prstGeom>
        </p:spPr>
        <p:txBody>
          <a:bodyPr anchor="t" rtlCol="false" tIns="0" lIns="0" bIns="0" rIns="0">
            <a:spAutoFit/>
          </a:bodyPr>
          <a:lstStyle/>
          <a:p>
            <a:pPr algn="just" marL="701898" indent="-350949" lvl="1">
              <a:lnSpc>
                <a:spcPts val="4057"/>
              </a:lnSpc>
              <a:buFont typeface="Arial"/>
              <a:buChar char="•"/>
            </a:pPr>
            <a:r>
              <a:rPr lang="en-US" sz="3251">
                <a:solidFill>
                  <a:srgbClr val="000000"/>
                </a:solidFill>
                <a:latin typeface="Arial"/>
              </a:rPr>
              <a:t>In the Arbiter circuit, FSM (Finite State Machine) refers to a finite state model used to manage the different states of the Arbiter. This model determines how the Arbiter responds to events and controls the process of accessing memory.</a:t>
            </a:r>
          </a:p>
          <a:p>
            <a:pPr algn="just" marL="701898" indent="-350949" lvl="1">
              <a:lnSpc>
                <a:spcPts val="4057"/>
              </a:lnSpc>
              <a:buFont typeface="Arial"/>
              <a:buChar char="•"/>
            </a:pPr>
            <a:r>
              <a:rPr lang="en-US" sz="3251">
                <a:solidFill>
                  <a:srgbClr val="000000"/>
                </a:solidFill>
                <a:latin typeface="Arial"/>
              </a:rPr>
              <a:t>The FSM in the Arbiter can have states such as IDLE (Waiting state), Client1_Read (Reading state from Client1), Client1_Write (Writing state from Client1), etc. The transition rules of the FSM define how the Arbiter transitions from one state to another based on events from the clients.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65" y="2874188"/>
            <a:ext cx="15462735" cy="4975743"/>
          </a:xfrm>
          <a:custGeom>
            <a:avLst/>
            <a:gdLst/>
            <a:ahLst/>
            <a:cxnLst/>
            <a:rect r="r" b="b" t="t" l="l"/>
            <a:pathLst>
              <a:path h="4975743" w="15462735">
                <a:moveTo>
                  <a:pt x="0" y="0"/>
                </a:moveTo>
                <a:lnTo>
                  <a:pt x="15462735" y="0"/>
                </a:lnTo>
                <a:lnTo>
                  <a:pt x="15462735" y="4975743"/>
                </a:lnTo>
                <a:lnTo>
                  <a:pt x="0" y="4975743"/>
                </a:lnTo>
                <a:lnTo>
                  <a:pt x="0" y="0"/>
                </a:lnTo>
                <a:close/>
              </a:path>
            </a:pathLst>
          </a:custGeom>
          <a:blipFill>
            <a:blip r:embed="rId4"/>
            <a:stretch>
              <a:fillRect l="0" t="0" r="0" b="0"/>
            </a:stretch>
          </a:blipFill>
        </p:spPr>
      </p:sp>
      <p:sp>
        <p:nvSpPr>
          <p:cNvPr name="TextBox 5" id="5"/>
          <p:cNvSpPr txBox="true"/>
          <p:nvPr/>
        </p:nvSpPr>
        <p:spPr>
          <a:xfrm rot="0">
            <a:off x="1028700" y="1192654"/>
            <a:ext cx="11458496" cy="902450"/>
          </a:xfrm>
          <a:prstGeom prst="rect">
            <a:avLst/>
          </a:prstGeom>
        </p:spPr>
        <p:txBody>
          <a:bodyPr anchor="t" rtlCol="false" tIns="0" lIns="0" bIns="0" rIns="0">
            <a:spAutoFit/>
          </a:bodyPr>
          <a:lstStyle/>
          <a:p>
            <a:pPr>
              <a:lnSpc>
                <a:spcPts val="6346"/>
              </a:lnSpc>
              <a:spcBef>
                <a:spcPct val="0"/>
              </a:spcBef>
            </a:pPr>
            <a:r>
              <a:rPr lang="en-US" sz="5085">
                <a:solidFill>
                  <a:srgbClr val="000000"/>
                </a:solidFill>
                <a:latin typeface="Arial"/>
              </a:rPr>
              <a:t>3</a:t>
            </a:r>
            <a:r>
              <a:rPr lang="en-US" sz="5085">
                <a:solidFill>
                  <a:srgbClr val="000000"/>
                </a:solidFill>
                <a:latin typeface="Arial"/>
              </a:rPr>
              <a:t>.1.2. FSM DESIGN BLOCK</a:t>
            </a:r>
          </a:p>
        </p:txBody>
      </p:sp>
      <p:sp>
        <p:nvSpPr>
          <p:cNvPr name="TextBox 6" id="6"/>
          <p:cNvSpPr txBox="true"/>
          <p:nvPr/>
        </p:nvSpPr>
        <p:spPr>
          <a:xfrm rot="0">
            <a:off x="-773449" y="177073"/>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.1. FSM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53260"/>
            <a:ext cx="11458496" cy="902450"/>
          </a:xfrm>
          <a:prstGeom prst="rect">
            <a:avLst/>
          </a:prstGeom>
        </p:spPr>
        <p:txBody>
          <a:bodyPr anchor="t" rtlCol="false" tIns="0" lIns="0" bIns="0" rIns="0">
            <a:spAutoFit/>
          </a:bodyPr>
          <a:lstStyle/>
          <a:p>
            <a:pPr>
              <a:lnSpc>
                <a:spcPts val="6346"/>
              </a:lnSpc>
              <a:spcBef>
                <a:spcPct val="0"/>
              </a:spcBef>
            </a:pPr>
            <a:r>
              <a:rPr lang="en-US" sz="5085">
                <a:solidFill>
                  <a:srgbClr val="000000"/>
                </a:solidFill>
                <a:latin typeface="Arial"/>
              </a:rPr>
              <a:t>3</a:t>
            </a:r>
            <a:r>
              <a:rPr lang="en-US" sz="5085">
                <a:solidFill>
                  <a:srgbClr val="000000"/>
                </a:solidFill>
                <a:latin typeface="Arial"/>
              </a:rPr>
              <a:t>.1.2. FSM DESIGN BLOCK</a:t>
            </a:r>
          </a:p>
        </p:txBody>
      </p:sp>
      <p:sp>
        <p:nvSpPr>
          <p:cNvPr name="Freeform 4" id="4"/>
          <p:cNvSpPr/>
          <p:nvPr/>
        </p:nvSpPr>
        <p:spPr>
          <a:xfrm flipH="false" flipV="false" rot="0">
            <a:off x="0" y="1455710"/>
            <a:ext cx="8912271" cy="5531224"/>
          </a:xfrm>
          <a:custGeom>
            <a:avLst/>
            <a:gdLst/>
            <a:ahLst/>
            <a:cxnLst/>
            <a:rect r="r" b="b" t="t" l="l"/>
            <a:pathLst>
              <a:path h="5531224" w="8912271">
                <a:moveTo>
                  <a:pt x="0" y="0"/>
                </a:moveTo>
                <a:lnTo>
                  <a:pt x="8912271" y="0"/>
                </a:lnTo>
                <a:lnTo>
                  <a:pt x="8912271" y="5531223"/>
                </a:lnTo>
                <a:lnTo>
                  <a:pt x="0" y="5531223"/>
                </a:lnTo>
                <a:lnTo>
                  <a:pt x="0" y="0"/>
                </a:lnTo>
                <a:close/>
              </a:path>
            </a:pathLst>
          </a:custGeom>
          <a:blipFill>
            <a:blip r:embed="rId4"/>
            <a:stretch>
              <a:fillRect l="-8240" t="0" r="-12431" b="0"/>
            </a:stretch>
          </a:blipFill>
        </p:spPr>
      </p:sp>
      <p:sp>
        <p:nvSpPr>
          <p:cNvPr name="TextBox 5" id="5"/>
          <p:cNvSpPr txBox="true"/>
          <p:nvPr/>
        </p:nvSpPr>
        <p:spPr>
          <a:xfrm rot="0">
            <a:off x="9049998" y="981075"/>
            <a:ext cx="9238002" cy="8292104"/>
          </a:xfrm>
          <a:prstGeom prst="rect">
            <a:avLst/>
          </a:prstGeom>
        </p:spPr>
        <p:txBody>
          <a:bodyPr anchor="t" rtlCol="false" tIns="0" lIns="0" bIns="0" rIns="0">
            <a:spAutoFit/>
          </a:bodyPr>
          <a:lstStyle/>
          <a:p>
            <a:pPr>
              <a:lnSpc>
                <a:spcPts val="2266"/>
              </a:lnSpc>
            </a:pPr>
            <a:r>
              <a:rPr lang="en-US" sz="1815">
                <a:solidFill>
                  <a:srgbClr val="000000"/>
                </a:solidFill>
                <a:latin typeface="Arial"/>
              </a:rPr>
              <a:t>1. IDLE-----&gt;Client1_Read==&gt; RD_EN_C1=1.</a:t>
            </a:r>
          </a:p>
          <a:p>
            <a:pPr>
              <a:lnSpc>
                <a:spcPts val="2266"/>
              </a:lnSpc>
            </a:pPr>
            <a:r>
              <a:rPr lang="en-US" sz="1815">
                <a:solidFill>
                  <a:srgbClr val="000000"/>
                </a:solidFill>
                <a:latin typeface="Arial"/>
              </a:rPr>
              <a:t>2. Client1_Read-----&gt;IDLE==&gt; RD_EN_C1=0.</a:t>
            </a:r>
          </a:p>
          <a:p>
            <a:pPr>
              <a:lnSpc>
                <a:spcPts val="2266"/>
              </a:lnSpc>
            </a:pPr>
            <a:r>
              <a:rPr lang="en-US" sz="1815">
                <a:solidFill>
                  <a:srgbClr val="000000"/>
                </a:solidFill>
                <a:latin typeface="Arial"/>
              </a:rPr>
              <a:t>3. IDLE----&gt;Client1_Write==&gt; WR_EN_C1=1.</a:t>
            </a:r>
          </a:p>
          <a:p>
            <a:pPr>
              <a:lnSpc>
                <a:spcPts val="2266"/>
              </a:lnSpc>
            </a:pPr>
            <a:r>
              <a:rPr lang="en-US" sz="1815">
                <a:solidFill>
                  <a:srgbClr val="000000"/>
                </a:solidFill>
                <a:latin typeface="Arial"/>
              </a:rPr>
              <a:t>4. Client1_Write----&gt;IDLE==&gt; WR_EN_C1=0.</a:t>
            </a:r>
          </a:p>
          <a:p>
            <a:pPr>
              <a:lnSpc>
                <a:spcPts val="2266"/>
              </a:lnSpc>
            </a:pPr>
            <a:r>
              <a:rPr lang="en-US" sz="1815">
                <a:solidFill>
                  <a:srgbClr val="000000"/>
                </a:solidFill>
                <a:latin typeface="Arial"/>
              </a:rPr>
              <a:t>5. IDLE---&gt;Client2_Read==&gt; RD_EN_C1=0 and REQUEST_C2=1 and </a:t>
            </a:r>
          </a:p>
          <a:p>
            <a:pPr>
              <a:lnSpc>
                <a:spcPts val="2266"/>
              </a:lnSpc>
            </a:pPr>
            <a:r>
              <a:rPr lang="en-US" sz="1815">
                <a:solidFill>
                  <a:srgbClr val="000000"/>
                </a:solidFill>
                <a:latin typeface="Arial"/>
              </a:rPr>
              <a:t>RD_NOT_WRITE_C2=1.</a:t>
            </a:r>
          </a:p>
          <a:p>
            <a:pPr>
              <a:lnSpc>
                <a:spcPts val="2266"/>
              </a:lnSpc>
            </a:pPr>
            <a:r>
              <a:rPr lang="en-US" sz="1815">
                <a:solidFill>
                  <a:srgbClr val="000000"/>
                </a:solidFill>
                <a:latin typeface="Arial"/>
              </a:rPr>
              <a:t>6. Client2_Read---&gt;IDLE==&gt;REQUEST_C2=0 or REQUEST_C2=1 and </a:t>
            </a:r>
          </a:p>
          <a:p>
            <a:pPr>
              <a:lnSpc>
                <a:spcPts val="2266"/>
              </a:lnSpc>
            </a:pPr>
            <a:r>
              <a:rPr lang="en-US" sz="1815">
                <a:solidFill>
                  <a:srgbClr val="000000"/>
                </a:solidFill>
                <a:latin typeface="Arial"/>
              </a:rPr>
              <a:t>RD_NOT_WRITE_C2=0.</a:t>
            </a:r>
          </a:p>
          <a:p>
            <a:pPr>
              <a:lnSpc>
                <a:spcPts val="2266"/>
              </a:lnSpc>
            </a:pPr>
            <a:r>
              <a:rPr lang="en-US" sz="1815">
                <a:solidFill>
                  <a:srgbClr val="000000"/>
                </a:solidFill>
                <a:latin typeface="Arial"/>
              </a:rPr>
              <a:t>7. IDLE---&gt;Client2_Write==&gt;WR_EN_C1=0 and REQUEST_C2=1 and </a:t>
            </a:r>
          </a:p>
          <a:p>
            <a:pPr>
              <a:lnSpc>
                <a:spcPts val="2266"/>
              </a:lnSpc>
            </a:pPr>
            <a:r>
              <a:rPr lang="en-US" sz="1815">
                <a:solidFill>
                  <a:srgbClr val="000000"/>
                </a:solidFill>
                <a:latin typeface="Arial"/>
              </a:rPr>
              <a:t>RD_NOT_WRITE_C2=0.</a:t>
            </a:r>
          </a:p>
          <a:p>
            <a:pPr>
              <a:lnSpc>
                <a:spcPts val="2266"/>
              </a:lnSpc>
            </a:pPr>
            <a:r>
              <a:rPr lang="en-US" sz="1815">
                <a:solidFill>
                  <a:srgbClr val="000000"/>
                </a:solidFill>
                <a:latin typeface="Arial"/>
              </a:rPr>
              <a:t>8. Client2_Write--&gt;IDLE==&gt;REQUEST_C2=0 or REQUEST_C2=1 and </a:t>
            </a:r>
          </a:p>
          <a:p>
            <a:pPr>
              <a:lnSpc>
                <a:spcPts val="2266"/>
              </a:lnSpc>
            </a:pPr>
            <a:r>
              <a:rPr lang="en-US" sz="1815">
                <a:solidFill>
                  <a:srgbClr val="000000"/>
                </a:solidFill>
                <a:latin typeface="Arial"/>
              </a:rPr>
              <a:t>RD_NOT_WRITE_C2=1.</a:t>
            </a:r>
          </a:p>
          <a:p>
            <a:pPr>
              <a:lnSpc>
                <a:spcPts val="2266"/>
              </a:lnSpc>
            </a:pPr>
            <a:r>
              <a:rPr lang="en-US" sz="1815">
                <a:solidFill>
                  <a:srgbClr val="000000"/>
                </a:solidFill>
                <a:latin typeface="Arial"/>
              </a:rPr>
              <a:t>9. Client2_Read----&gt;Client1_Read===&gt;RD_EN_C1=1.</a:t>
            </a:r>
          </a:p>
          <a:p>
            <a:pPr>
              <a:lnSpc>
                <a:spcPts val="2266"/>
              </a:lnSpc>
            </a:pPr>
            <a:r>
              <a:rPr lang="en-US" sz="1815">
                <a:solidFill>
                  <a:srgbClr val="000000"/>
                </a:solidFill>
                <a:latin typeface="Arial"/>
              </a:rPr>
              <a:t>10. Client1_Read-----&gt;Client2_Read===&gt;RD_EN_C1=0 and REQUEST_C2=1 and </a:t>
            </a:r>
          </a:p>
          <a:p>
            <a:pPr>
              <a:lnSpc>
                <a:spcPts val="2266"/>
              </a:lnSpc>
            </a:pPr>
            <a:r>
              <a:rPr lang="en-US" sz="1815">
                <a:solidFill>
                  <a:srgbClr val="000000"/>
                </a:solidFill>
                <a:latin typeface="Arial"/>
              </a:rPr>
              <a:t>RD_NOT_WRITE_C2=1.</a:t>
            </a:r>
          </a:p>
          <a:p>
            <a:pPr>
              <a:lnSpc>
                <a:spcPts val="2266"/>
              </a:lnSpc>
            </a:pPr>
            <a:r>
              <a:rPr lang="en-US" sz="1815">
                <a:solidFill>
                  <a:srgbClr val="000000"/>
                </a:solidFill>
                <a:latin typeface="Arial"/>
              </a:rPr>
              <a:t>11. Client2_Write-----&gt;Client1_Write==&gt;WR_EN_C1=1.</a:t>
            </a:r>
          </a:p>
          <a:p>
            <a:pPr>
              <a:lnSpc>
                <a:spcPts val="2266"/>
              </a:lnSpc>
            </a:pPr>
            <a:r>
              <a:rPr lang="en-US" sz="1815">
                <a:solidFill>
                  <a:srgbClr val="000000"/>
                </a:solidFill>
                <a:latin typeface="Arial"/>
              </a:rPr>
              <a:t>12. Client1_Write-----&gt;Client2_Write==&gt;WR_EN_C1=0 and REQUEST_C2=1 and </a:t>
            </a:r>
          </a:p>
          <a:p>
            <a:pPr>
              <a:lnSpc>
                <a:spcPts val="2266"/>
              </a:lnSpc>
            </a:pPr>
            <a:r>
              <a:rPr lang="en-US" sz="1815">
                <a:solidFill>
                  <a:srgbClr val="000000"/>
                </a:solidFill>
                <a:latin typeface="Arial"/>
              </a:rPr>
              <a:t>RD_NOT_WRITE_C2=0.</a:t>
            </a:r>
          </a:p>
          <a:p>
            <a:pPr>
              <a:lnSpc>
                <a:spcPts val="2266"/>
              </a:lnSpc>
            </a:pPr>
            <a:r>
              <a:rPr lang="en-US" sz="1815">
                <a:solidFill>
                  <a:srgbClr val="000000"/>
                </a:solidFill>
                <a:latin typeface="Arial"/>
              </a:rPr>
              <a:t>13. Client1_Read---&gt;Client1_Read==&gt;RD_EN_C1=1.</a:t>
            </a:r>
          </a:p>
          <a:p>
            <a:pPr>
              <a:lnSpc>
                <a:spcPts val="2266"/>
              </a:lnSpc>
            </a:pPr>
            <a:r>
              <a:rPr lang="en-US" sz="1815">
                <a:solidFill>
                  <a:srgbClr val="000000"/>
                </a:solidFill>
                <a:latin typeface="Arial"/>
              </a:rPr>
              <a:t>14. Client1_Write---&gt;Client1_Write==&gt;WR_EN_C1=1.</a:t>
            </a:r>
          </a:p>
          <a:p>
            <a:pPr>
              <a:lnSpc>
                <a:spcPts val="2266"/>
              </a:lnSpc>
            </a:pPr>
            <a:r>
              <a:rPr lang="en-US" sz="1815">
                <a:solidFill>
                  <a:srgbClr val="000000"/>
                </a:solidFill>
                <a:latin typeface="Arial"/>
              </a:rPr>
              <a:t>15. Client2_Read---&gt;Client2_Read===&gt;REQUEST_C2=1 and RD_NOT_WRITE_C2=1 </a:t>
            </a:r>
          </a:p>
          <a:p>
            <a:pPr>
              <a:lnSpc>
                <a:spcPts val="2266"/>
              </a:lnSpc>
            </a:pPr>
            <a:r>
              <a:rPr lang="en-US" sz="1815">
                <a:solidFill>
                  <a:srgbClr val="000000"/>
                </a:solidFill>
                <a:latin typeface="Arial"/>
              </a:rPr>
              <a:t>and RD_EN_C1=0.</a:t>
            </a:r>
          </a:p>
          <a:p>
            <a:pPr>
              <a:lnSpc>
                <a:spcPts val="2266"/>
              </a:lnSpc>
            </a:pPr>
            <a:r>
              <a:rPr lang="en-US" sz="1815">
                <a:solidFill>
                  <a:srgbClr val="000000"/>
                </a:solidFill>
                <a:latin typeface="Arial"/>
              </a:rPr>
              <a:t>16. Client2_Write----&gt;Client2_Write===&gt;REQUEST_C2=1 and </a:t>
            </a:r>
          </a:p>
          <a:p>
            <a:pPr>
              <a:lnSpc>
                <a:spcPts val="2266"/>
              </a:lnSpc>
            </a:pPr>
            <a:r>
              <a:rPr lang="en-US" sz="1815">
                <a:solidFill>
                  <a:srgbClr val="000000"/>
                </a:solidFill>
                <a:latin typeface="Arial"/>
              </a:rPr>
              <a:t>RD_NOT_WRITE_C2=0 and WR_EN_C1=0.</a:t>
            </a:r>
          </a:p>
          <a:p>
            <a:pPr>
              <a:lnSpc>
                <a:spcPts val="2266"/>
              </a:lnSpc>
            </a:pPr>
            <a:r>
              <a:rPr lang="en-US" sz="1815">
                <a:solidFill>
                  <a:srgbClr val="000000"/>
                </a:solidFill>
                <a:latin typeface="Arial"/>
              </a:rPr>
              <a:t>17. IDLE----&gt;IDLE===&gt;RD_EN_C1=0 and WR_EN_C1=0 and REQUEST_C2=0.</a:t>
            </a:r>
          </a:p>
          <a:p>
            <a:pPr>
              <a:lnSpc>
                <a:spcPts val="2266"/>
              </a:lnSpc>
            </a:pPr>
            <a:r>
              <a:rPr lang="en-US" sz="1815">
                <a:solidFill>
                  <a:srgbClr val="000000"/>
                </a:solidFill>
                <a:latin typeface="Arial"/>
              </a:rPr>
              <a:t>18. RESET---&gt;RESET===&gt;if RST_N=0 holds or RST_N=0 for once and RST_DONE=0 </a:t>
            </a:r>
          </a:p>
          <a:p>
            <a:pPr>
              <a:lnSpc>
                <a:spcPts val="2266"/>
              </a:lnSpc>
            </a:pPr>
            <a:r>
              <a:rPr lang="en-US" sz="1815">
                <a:solidFill>
                  <a:srgbClr val="000000"/>
                </a:solidFill>
                <a:latin typeface="Arial"/>
              </a:rPr>
              <a:t>19. RESET---&gt;IDLE===&gt;RST_N=1 and RST_DONE=1.</a:t>
            </a:r>
          </a:p>
          <a:p>
            <a:pPr>
              <a:lnSpc>
                <a:spcPts val="2266"/>
              </a:lnSpc>
            </a:pPr>
            <a:r>
              <a:rPr lang="en-US" sz="1815">
                <a:solidFill>
                  <a:srgbClr val="000000"/>
                </a:solidFill>
                <a:latin typeface="Arial"/>
              </a:rPr>
              <a:t>20. IDLE---&gt;RESET==&gt;RST_N=0.</a:t>
            </a:r>
          </a:p>
          <a:p>
            <a:pPr>
              <a:lnSpc>
                <a:spcPts val="2137"/>
              </a:lnSpc>
              <a:spcBef>
                <a:spcPct val="0"/>
              </a:spcBef>
            </a:pPr>
          </a:p>
        </p:txBody>
      </p:sp>
      <p:sp>
        <p:nvSpPr>
          <p:cNvPr name="TextBox 6" id="6"/>
          <p:cNvSpPr txBox="true"/>
          <p:nvPr/>
        </p:nvSpPr>
        <p:spPr>
          <a:xfrm rot="0">
            <a:off x="7500450" y="3602381"/>
            <a:ext cx="519438" cy="315299"/>
          </a:xfrm>
          <a:prstGeom prst="rect">
            <a:avLst/>
          </a:prstGeom>
        </p:spPr>
        <p:txBody>
          <a:bodyPr anchor="t" rtlCol="false" tIns="0" lIns="0" bIns="0" rIns="0">
            <a:spAutoFit/>
          </a:bodyPr>
          <a:lstStyle/>
          <a:p>
            <a:pPr algn="ctr">
              <a:lnSpc>
                <a:spcPts val="2296"/>
              </a:lnSpc>
              <a:spcBef>
                <a:spcPct val="0"/>
              </a:spcBef>
            </a:pPr>
            <a:r>
              <a:rPr lang="en-US" sz="1839">
                <a:solidFill>
                  <a:srgbClr val="000000"/>
                </a:solidFill>
                <a:latin typeface="Arial"/>
              </a:rPr>
              <a:t>IDLE</a:t>
            </a:r>
          </a:p>
        </p:txBody>
      </p:sp>
      <p:sp>
        <p:nvSpPr>
          <p:cNvPr name="TextBox 7" id="7"/>
          <p:cNvSpPr txBox="true"/>
          <p:nvPr/>
        </p:nvSpPr>
        <p:spPr>
          <a:xfrm rot="0">
            <a:off x="-773449" y="-142875"/>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.1. FSM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90309" y="1810573"/>
            <a:ext cx="8792102" cy="7766784"/>
          </a:xfrm>
          <a:custGeom>
            <a:avLst/>
            <a:gdLst/>
            <a:ahLst/>
            <a:cxnLst/>
            <a:rect r="r" b="b" t="t" l="l"/>
            <a:pathLst>
              <a:path h="7766784" w="8792102">
                <a:moveTo>
                  <a:pt x="0" y="0"/>
                </a:moveTo>
                <a:lnTo>
                  <a:pt x="8792102" y="0"/>
                </a:lnTo>
                <a:lnTo>
                  <a:pt x="8792102" y="7766784"/>
                </a:lnTo>
                <a:lnTo>
                  <a:pt x="0" y="7766784"/>
                </a:lnTo>
                <a:lnTo>
                  <a:pt x="0" y="0"/>
                </a:lnTo>
                <a:close/>
              </a:path>
            </a:pathLst>
          </a:custGeom>
          <a:blipFill>
            <a:blip r:embed="rId4"/>
            <a:stretch>
              <a:fillRect l="0" t="0" r="0" b="0"/>
            </a:stretch>
          </a:blipFill>
        </p:spPr>
      </p:sp>
      <p:sp>
        <p:nvSpPr>
          <p:cNvPr name="Freeform 5" id="5"/>
          <p:cNvSpPr/>
          <p:nvPr/>
        </p:nvSpPr>
        <p:spPr>
          <a:xfrm flipH="false" flipV="false" rot="0">
            <a:off x="9920959" y="214667"/>
            <a:ext cx="7338341" cy="9857665"/>
          </a:xfrm>
          <a:custGeom>
            <a:avLst/>
            <a:gdLst/>
            <a:ahLst/>
            <a:cxnLst/>
            <a:rect r="r" b="b" t="t" l="l"/>
            <a:pathLst>
              <a:path h="9857665" w="7338341">
                <a:moveTo>
                  <a:pt x="0" y="0"/>
                </a:moveTo>
                <a:lnTo>
                  <a:pt x="7338341" y="0"/>
                </a:lnTo>
                <a:lnTo>
                  <a:pt x="7338341" y="9857666"/>
                </a:lnTo>
                <a:lnTo>
                  <a:pt x="0" y="9857666"/>
                </a:lnTo>
                <a:lnTo>
                  <a:pt x="0" y="0"/>
                </a:lnTo>
                <a:close/>
              </a:path>
            </a:pathLst>
          </a:custGeom>
          <a:blipFill>
            <a:blip r:embed="rId5"/>
            <a:stretch>
              <a:fillRect l="0" t="0" r="0" b="0"/>
            </a:stretch>
          </a:blipFill>
        </p:spPr>
      </p:sp>
      <p:sp>
        <p:nvSpPr>
          <p:cNvPr name="TextBox 6" id="6"/>
          <p:cNvSpPr txBox="true"/>
          <p:nvPr/>
        </p:nvSpPr>
        <p:spPr>
          <a:xfrm rot="0">
            <a:off x="-754572" y="1101"/>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.1. FSM</a:t>
            </a:r>
          </a:p>
        </p:txBody>
      </p:sp>
      <p:sp>
        <p:nvSpPr>
          <p:cNvPr name="TextBox 7" id="7"/>
          <p:cNvSpPr txBox="true"/>
          <p:nvPr/>
        </p:nvSpPr>
        <p:spPr>
          <a:xfrm rot="0">
            <a:off x="790309" y="954529"/>
            <a:ext cx="5044792" cy="856044"/>
          </a:xfrm>
          <a:prstGeom prst="rect">
            <a:avLst/>
          </a:prstGeom>
        </p:spPr>
        <p:txBody>
          <a:bodyPr anchor="t" rtlCol="false" tIns="0" lIns="0" bIns="0" rIns="0">
            <a:spAutoFit/>
          </a:bodyPr>
          <a:lstStyle/>
          <a:p>
            <a:pPr>
              <a:lnSpc>
                <a:spcPts val="6096"/>
              </a:lnSpc>
              <a:spcBef>
                <a:spcPct val="0"/>
              </a:spcBef>
            </a:pPr>
            <a:r>
              <a:rPr lang="en-US" sz="4885">
                <a:solidFill>
                  <a:srgbClr val="000000"/>
                </a:solidFill>
                <a:latin typeface="Arial"/>
              </a:rPr>
              <a:t>3</a:t>
            </a:r>
            <a:r>
              <a:rPr lang="en-US" sz="4885">
                <a:solidFill>
                  <a:srgbClr val="000000"/>
                </a:solidFill>
                <a:latin typeface="Arial"/>
              </a:rPr>
              <a:t>.1.3. CODING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3361" y="901020"/>
            <a:ext cx="6736540" cy="9005444"/>
          </a:xfrm>
          <a:custGeom>
            <a:avLst/>
            <a:gdLst/>
            <a:ahLst/>
            <a:cxnLst/>
            <a:rect r="r" b="b" t="t" l="l"/>
            <a:pathLst>
              <a:path h="9005444" w="6736540">
                <a:moveTo>
                  <a:pt x="0" y="0"/>
                </a:moveTo>
                <a:lnTo>
                  <a:pt x="6736539" y="0"/>
                </a:lnTo>
                <a:lnTo>
                  <a:pt x="6736539" y="9005444"/>
                </a:lnTo>
                <a:lnTo>
                  <a:pt x="0" y="9005444"/>
                </a:lnTo>
                <a:lnTo>
                  <a:pt x="0" y="0"/>
                </a:lnTo>
                <a:close/>
              </a:path>
            </a:pathLst>
          </a:custGeom>
          <a:blipFill>
            <a:blip r:embed="rId4"/>
            <a:stretch>
              <a:fillRect l="0" t="0" r="0" b="0"/>
            </a:stretch>
          </a:blipFill>
        </p:spPr>
      </p:sp>
      <p:sp>
        <p:nvSpPr>
          <p:cNvPr name="Freeform 5" id="5"/>
          <p:cNvSpPr/>
          <p:nvPr/>
        </p:nvSpPr>
        <p:spPr>
          <a:xfrm flipH="false" flipV="false" rot="0">
            <a:off x="9751308" y="159276"/>
            <a:ext cx="7450126" cy="9955133"/>
          </a:xfrm>
          <a:custGeom>
            <a:avLst/>
            <a:gdLst/>
            <a:ahLst/>
            <a:cxnLst/>
            <a:rect r="r" b="b" t="t" l="l"/>
            <a:pathLst>
              <a:path h="9955133" w="7450126">
                <a:moveTo>
                  <a:pt x="0" y="0"/>
                </a:moveTo>
                <a:lnTo>
                  <a:pt x="7450125" y="0"/>
                </a:lnTo>
                <a:lnTo>
                  <a:pt x="7450125" y="9955133"/>
                </a:lnTo>
                <a:lnTo>
                  <a:pt x="0" y="9955133"/>
                </a:lnTo>
                <a:lnTo>
                  <a:pt x="0" y="0"/>
                </a:lnTo>
                <a:close/>
              </a:path>
            </a:pathLst>
          </a:custGeom>
          <a:blipFill>
            <a:blip r:embed="rId5"/>
            <a:stretch>
              <a:fillRect l="0" t="0" r="0" b="0"/>
            </a:stretch>
          </a:blipFill>
        </p:spPr>
      </p:sp>
      <p:sp>
        <p:nvSpPr>
          <p:cNvPr name="TextBox 6" id="6"/>
          <p:cNvSpPr txBox="true"/>
          <p:nvPr/>
        </p:nvSpPr>
        <p:spPr>
          <a:xfrm rot="0">
            <a:off x="0" y="44976"/>
            <a:ext cx="6178105" cy="856044"/>
          </a:xfrm>
          <a:prstGeom prst="rect">
            <a:avLst/>
          </a:prstGeom>
        </p:spPr>
        <p:txBody>
          <a:bodyPr anchor="t" rtlCol="false" tIns="0" lIns="0" bIns="0" rIns="0">
            <a:spAutoFit/>
          </a:bodyPr>
          <a:lstStyle/>
          <a:p>
            <a:pPr>
              <a:lnSpc>
                <a:spcPts val="6096"/>
              </a:lnSpc>
              <a:spcBef>
                <a:spcPct val="0"/>
              </a:spcBef>
            </a:pPr>
            <a:r>
              <a:rPr lang="en-US" sz="4885">
                <a:solidFill>
                  <a:srgbClr val="000000"/>
                </a:solidFill>
                <a:latin typeface="Arial"/>
              </a:rPr>
              <a:t>3</a:t>
            </a:r>
            <a:r>
              <a:rPr lang="en-US" sz="4885">
                <a:solidFill>
                  <a:srgbClr val="000000"/>
                </a:solidFill>
                <a:latin typeface="Arial"/>
              </a:rPr>
              <a:t>.1.3. CODING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5143" y="4648091"/>
            <a:ext cx="11137713" cy="1028917"/>
          </a:xfrm>
          <a:prstGeom prst="rect">
            <a:avLst/>
          </a:prstGeom>
        </p:spPr>
        <p:txBody>
          <a:bodyPr anchor="t" rtlCol="false" tIns="0" lIns="0" bIns="0" rIns="0">
            <a:spAutoFit/>
          </a:bodyPr>
          <a:lstStyle/>
          <a:p>
            <a:pPr algn="l">
              <a:lnSpc>
                <a:spcPts val="1404"/>
              </a:lnSpc>
            </a:pPr>
          </a:p>
          <a:p>
            <a:pPr algn="l">
              <a:lnSpc>
                <a:spcPts val="5900"/>
              </a:lnSpc>
            </a:pPr>
            <a:r>
              <a:rPr lang="en-US" sz="6146">
                <a:solidFill>
                  <a:srgbClr val="FFFFFF"/>
                </a:solidFill>
                <a:latin typeface="Arial Bold"/>
              </a:rPr>
              <a:t> PART A: INTRODUCTION</a:t>
            </a:r>
          </a:p>
        </p:txBody>
      </p:sp>
      <p:sp>
        <p:nvSpPr>
          <p:cNvPr name="Freeform 4" id="4"/>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14316" y="719964"/>
            <a:ext cx="6918751" cy="9334245"/>
          </a:xfrm>
          <a:custGeom>
            <a:avLst/>
            <a:gdLst/>
            <a:ahLst/>
            <a:cxnLst/>
            <a:rect r="r" b="b" t="t" l="l"/>
            <a:pathLst>
              <a:path h="9334245" w="6918751">
                <a:moveTo>
                  <a:pt x="0" y="0"/>
                </a:moveTo>
                <a:lnTo>
                  <a:pt x="6918751" y="0"/>
                </a:lnTo>
                <a:lnTo>
                  <a:pt x="6918751" y="9334245"/>
                </a:lnTo>
                <a:lnTo>
                  <a:pt x="0" y="9334245"/>
                </a:lnTo>
                <a:lnTo>
                  <a:pt x="0" y="0"/>
                </a:lnTo>
                <a:close/>
              </a:path>
            </a:pathLst>
          </a:custGeom>
          <a:blipFill>
            <a:blip r:embed="rId4"/>
            <a:stretch>
              <a:fillRect l="0" t="0" r="0" b="0"/>
            </a:stretch>
          </a:blipFill>
        </p:spPr>
      </p:sp>
      <p:sp>
        <p:nvSpPr>
          <p:cNvPr name="Freeform 5" id="5"/>
          <p:cNvSpPr/>
          <p:nvPr/>
        </p:nvSpPr>
        <p:spPr>
          <a:xfrm flipH="false" flipV="false" rot="0">
            <a:off x="10133738" y="232791"/>
            <a:ext cx="7125562" cy="9821418"/>
          </a:xfrm>
          <a:custGeom>
            <a:avLst/>
            <a:gdLst/>
            <a:ahLst/>
            <a:cxnLst/>
            <a:rect r="r" b="b" t="t" l="l"/>
            <a:pathLst>
              <a:path h="9821418" w="7125562">
                <a:moveTo>
                  <a:pt x="0" y="0"/>
                </a:moveTo>
                <a:lnTo>
                  <a:pt x="7125562" y="0"/>
                </a:lnTo>
                <a:lnTo>
                  <a:pt x="7125562" y="9821418"/>
                </a:lnTo>
                <a:lnTo>
                  <a:pt x="0" y="9821418"/>
                </a:lnTo>
                <a:lnTo>
                  <a:pt x="0" y="0"/>
                </a:lnTo>
                <a:close/>
              </a:path>
            </a:pathLst>
          </a:custGeom>
          <a:blipFill>
            <a:blip r:embed="rId5"/>
            <a:stretch>
              <a:fillRect l="0" t="0" r="0" b="0"/>
            </a:stretch>
          </a:blipFill>
        </p:spPr>
      </p:sp>
      <p:sp>
        <p:nvSpPr>
          <p:cNvPr name="TextBox 6" id="6"/>
          <p:cNvSpPr txBox="true"/>
          <p:nvPr/>
        </p:nvSpPr>
        <p:spPr>
          <a:xfrm rot="0">
            <a:off x="0" y="-136080"/>
            <a:ext cx="4987417" cy="856044"/>
          </a:xfrm>
          <a:prstGeom prst="rect">
            <a:avLst/>
          </a:prstGeom>
        </p:spPr>
        <p:txBody>
          <a:bodyPr anchor="t" rtlCol="false" tIns="0" lIns="0" bIns="0" rIns="0">
            <a:spAutoFit/>
          </a:bodyPr>
          <a:lstStyle/>
          <a:p>
            <a:pPr>
              <a:lnSpc>
                <a:spcPts val="6096"/>
              </a:lnSpc>
              <a:spcBef>
                <a:spcPct val="0"/>
              </a:spcBef>
            </a:pPr>
            <a:r>
              <a:rPr lang="en-US" sz="4885">
                <a:solidFill>
                  <a:srgbClr val="000000"/>
                </a:solidFill>
                <a:latin typeface="Arial"/>
              </a:rPr>
              <a:t>3</a:t>
            </a:r>
            <a:r>
              <a:rPr lang="en-US" sz="4885">
                <a:solidFill>
                  <a:srgbClr val="000000"/>
                </a:solidFill>
                <a:latin typeface="Arial"/>
              </a:rPr>
              <a:t>.1.3. CODING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281" y="741744"/>
            <a:ext cx="6720268" cy="9134035"/>
          </a:xfrm>
          <a:custGeom>
            <a:avLst/>
            <a:gdLst/>
            <a:ahLst/>
            <a:cxnLst/>
            <a:rect r="r" b="b" t="t" l="l"/>
            <a:pathLst>
              <a:path h="9134035" w="6720268">
                <a:moveTo>
                  <a:pt x="0" y="0"/>
                </a:moveTo>
                <a:lnTo>
                  <a:pt x="6720268" y="0"/>
                </a:lnTo>
                <a:lnTo>
                  <a:pt x="6720268" y="9134035"/>
                </a:lnTo>
                <a:lnTo>
                  <a:pt x="0" y="9134035"/>
                </a:lnTo>
                <a:lnTo>
                  <a:pt x="0" y="0"/>
                </a:lnTo>
                <a:close/>
              </a:path>
            </a:pathLst>
          </a:custGeom>
          <a:blipFill>
            <a:blip r:embed="rId4"/>
            <a:stretch>
              <a:fillRect l="0" t="0" r="0" b="0"/>
            </a:stretch>
          </a:blipFill>
        </p:spPr>
      </p:sp>
      <p:sp>
        <p:nvSpPr>
          <p:cNvPr name="Freeform 5" id="5"/>
          <p:cNvSpPr/>
          <p:nvPr/>
        </p:nvSpPr>
        <p:spPr>
          <a:xfrm flipH="false" flipV="false" rot="0">
            <a:off x="9919512" y="205610"/>
            <a:ext cx="7113718" cy="9875779"/>
          </a:xfrm>
          <a:custGeom>
            <a:avLst/>
            <a:gdLst/>
            <a:ahLst/>
            <a:cxnLst/>
            <a:rect r="r" b="b" t="t" l="l"/>
            <a:pathLst>
              <a:path h="9875779" w="7113718">
                <a:moveTo>
                  <a:pt x="0" y="0"/>
                </a:moveTo>
                <a:lnTo>
                  <a:pt x="7113717" y="0"/>
                </a:lnTo>
                <a:lnTo>
                  <a:pt x="7113717" y="9875780"/>
                </a:lnTo>
                <a:lnTo>
                  <a:pt x="0" y="9875780"/>
                </a:lnTo>
                <a:lnTo>
                  <a:pt x="0" y="0"/>
                </a:lnTo>
                <a:close/>
              </a:path>
            </a:pathLst>
          </a:custGeom>
          <a:blipFill>
            <a:blip r:embed="rId5"/>
            <a:stretch>
              <a:fillRect l="0" t="0" r="0" b="0"/>
            </a:stretch>
          </a:blipFill>
        </p:spPr>
      </p:sp>
      <p:sp>
        <p:nvSpPr>
          <p:cNvPr name="TextBox 6" id="6"/>
          <p:cNvSpPr txBox="true"/>
          <p:nvPr/>
        </p:nvSpPr>
        <p:spPr>
          <a:xfrm rot="0">
            <a:off x="0" y="-114300"/>
            <a:ext cx="4390957" cy="856044"/>
          </a:xfrm>
          <a:prstGeom prst="rect">
            <a:avLst/>
          </a:prstGeom>
        </p:spPr>
        <p:txBody>
          <a:bodyPr anchor="t" rtlCol="false" tIns="0" lIns="0" bIns="0" rIns="0">
            <a:spAutoFit/>
          </a:bodyPr>
          <a:lstStyle/>
          <a:p>
            <a:pPr>
              <a:lnSpc>
                <a:spcPts val="6096"/>
              </a:lnSpc>
              <a:spcBef>
                <a:spcPct val="0"/>
              </a:spcBef>
            </a:pPr>
            <a:r>
              <a:rPr lang="en-US" sz="4885">
                <a:solidFill>
                  <a:srgbClr val="000000"/>
                </a:solidFill>
                <a:latin typeface="Arial"/>
              </a:rPr>
              <a:t>3</a:t>
            </a:r>
            <a:r>
              <a:rPr lang="en-US" sz="4885">
                <a:solidFill>
                  <a:srgbClr val="000000"/>
                </a:solidFill>
                <a:latin typeface="Arial"/>
              </a:rPr>
              <a:t>.1.3. CODING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6712" y="1609794"/>
            <a:ext cx="17414576" cy="7403559"/>
          </a:xfrm>
          <a:custGeom>
            <a:avLst/>
            <a:gdLst/>
            <a:ahLst/>
            <a:cxnLst/>
            <a:rect r="r" b="b" t="t" l="l"/>
            <a:pathLst>
              <a:path h="7403559" w="17414576">
                <a:moveTo>
                  <a:pt x="0" y="0"/>
                </a:moveTo>
                <a:lnTo>
                  <a:pt x="17414576" y="0"/>
                </a:lnTo>
                <a:lnTo>
                  <a:pt x="17414576" y="7403559"/>
                </a:lnTo>
                <a:lnTo>
                  <a:pt x="0" y="7403559"/>
                </a:lnTo>
                <a:lnTo>
                  <a:pt x="0" y="0"/>
                </a:lnTo>
                <a:close/>
              </a:path>
            </a:pathLst>
          </a:custGeom>
          <a:blipFill>
            <a:blip r:embed="rId4"/>
            <a:stretch>
              <a:fillRect l="0" t="0" r="0" b="0"/>
            </a:stretch>
          </a:blipFill>
        </p:spPr>
      </p:sp>
      <p:sp>
        <p:nvSpPr>
          <p:cNvPr name="TextBox 5" id="5"/>
          <p:cNvSpPr txBox="true"/>
          <p:nvPr/>
        </p:nvSpPr>
        <p:spPr>
          <a:xfrm rot="0">
            <a:off x="374552" y="172656"/>
            <a:ext cx="5588593" cy="856044"/>
          </a:xfrm>
          <a:prstGeom prst="rect">
            <a:avLst/>
          </a:prstGeom>
        </p:spPr>
        <p:txBody>
          <a:bodyPr anchor="t" rtlCol="false" tIns="0" lIns="0" bIns="0" rIns="0">
            <a:spAutoFit/>
          </a:bodyPr>
          <a:lstStyle/>
          <a:p>
            <a:pPr>
              <a:lnSpc>
                <a:spcPts val="6096"/>
              </a:lnSpc>
              <a:spcBef>
                <a:spcPct val="0"/>
              </a:spcBef>
            </a:pPr>
            <a:r>
              <a:rPr lang="en-US" sz="4885">
                <a:solidFill>
                  <a:srgbClr val="000000"/>
                </a:solidFill>
                <a:latin typeface="Arial"/>
              </a:rPr>
              <a:t>3.1.4. SCHEMATIC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3715" y="164463"/>
            <a:ext cx="6985961" cy="9958075"/>
          </a:xfrm>
          <a:custGeom>
            <a:avLst/>
            <a:gdLst/>
            <a:ahLst/>
            <a:cxnLst/>
            <a:rect r="r" b="b" t="t" l="l"/>
            <a:pathLst>
              <a:path h="9958075" w="6985961">
                <a:moveTo>
                  <a:pt x="0" y="0"/>
                </a:moveTo>
                <a:lnTo>
                  <a:pt x="6985961" y="0"/>
                </a:lnTo>
                <a:lnTo>
                  <a:pt x="6985961" y="9958074"/>
                </a:lnTo>
                <a:lnTo>
                  <a:pt x="0" y="9958074"/>
                </a:lnTo>
                <a:lnTo>
                  <a:pt x="0" y="0"/>
                </a:lnTo>
                <a:close/>
              </a:path>
            </a:pathLst>
          </a:custGeom>
          <a:blipFill>
            <a:blip r:embed="rId4"/>
            <a:stretch>
              <a:fillRect l="0" t="-495" r="0" b="-495"/>
            </a:stretch>
          </a:blipFill>
        </p:spPr>
      </p:sp>
      <p:sp>
        <p:nvSpPr>
          <p:cNvPr name="TextBox 5" id="5"/>
          <p:cNvSpPr txBox="true"/>
          <p:nvPr/>
        </p:nvSpPr>
        <p:spPr>
          <a:xfrm rot="0">
            <a:off x="-141566" y="-8500"/>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.2. ARBITER</a:t>
            </a:r>
          </a:p>
        </p:txBody>
      </p:sp>
      <p:sp>
        <p:nvSpPr>
          <p:cNvPr name="TextBox 6" id="6"/>
          <p:cNvSpPr txBox="true"/>
          <p:nvPr/>
        </p:nvSpPr>
        <p:spPr>
          <a:xfrm rot="0">
            <a:off x="109664" y="6570760"/>
            <a:ext cx="10795221" cy="902450"/>
          </a:xfrm>
          <a:prstGeom prst="rect">
            <a:avLst/>
          </a:prstGeom>
        </p:spPr>
        <p:txBody>
          <a:bodyPr anchor="t" rtlCol="false" tIns="0" lIns="0" bIns="0" rIns="0">
            <a:spAutoFit/>
          </a:bodyPr>
          <a:lstStyle/>
          <a:p>
            <a:pPr>
              <a:lnSpc>
                <a:spcPts val="6346"/>
              </a:lnSpc>
              <a:spcBef>
                <a:spcPct val="0"/>
              </a:spcBef>
            </a:pPr>
            <a:r>
              <a:rPr lang="en-US" sz="5085">
                <a:solidFill>
                  <a:srgbClr val="000000"/>
                </a:solidFill>
                <a:latin typeface="Arial"/>
              </a:rPr>
              <a:t>3</a:t>
            </a:r>
            <a:r>
              <a:rPr lang="en-US" sz="5085">
                <a:solidFill>
                  <a:srgbClr val="000000"/>
                </a:solidFill>
                <a:latin typeface="Arial"/>
              </a:rPr>
              <a:t>.2.1. BLOCK DIAGRAM</a:t>
            </a:r>
          </a:p>
        </p:txBody>
      </p:sp>
      <p:sp>
        <p:nvSpPr>
          <p:cNvPr name="TextBox 7" id="7"/>
          <p:cNvSpPr txBox="true"/>
          <p:nvPr/>
        </p:nvSpPr>
        <p:spPr>
          <a:xfrm rot="0">
            <a:off x="813475" y="1143448"/>
            <a:ext cx="7724772" cy="5191467"/>
          </a:xfrm>
          <a:prstGeom prst="rect">
            <a:avLst/>
          </a:prstGeom>
        </p:spPr>
        <p:txBody>
          <a:bodyPr anchor="t" rtlCol="false" tIns="0" lIns="0" bIns="0" rIns="0">
            <a:spAutoFit/>
          </a:bodyPr>
          <a:lstStyle/>
          <a:p>
            <a:pPr algn="just">
              <a:lnSpc>
                <a:spcPts val="3744"/>
              </a:lnSpc>
              <a:spcBef>
                <a:spcPct val="0"/>
              </a:spcBef>
            </a:pPr>
            <a:r>
              <a:rPr lang="en-US" sz="3000">
                <a:solidFill>
                  <a:srgbClr val="000000"/>
                </a:solidFill>
                <a:latin typeface="Arial"/>
              </a:rPr>
              <a:t>An arbiter circuit performs another task essential for asynchronous computers. An Arbiter is like a traffic officer at an intersection who decides which car may pass through next. </a:t>
            </a:r>
          </a:p>
          <a:p>
            <a:pPr algn="just">
              <a:lnSpc>
                <a:spcPts val="3744"/>
              </a:lnSpc>
              <a:spcBef>
                <a:spcPct val="0"/>
              </a:spcBef>
            </a:pPr>
            <a:r>
              <a:rPr lang="en-US" sz="3000">
                <a:solidFill>
                  <a:srgbClr val="000000"/>
                </a:solidFill>
                <a:latin typeface="Arial"/>
              </a:rPr>
              <a:t>Given only one request, an Arbiter promptly permits the corresponding action, delaying any second request until the first action is completed. When an Arbiter gets two requests at once, it must decide which request to grant first.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2343" y="649533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85741" y="223966"/>
            <a:ext cx="9144000" cy="9839068"/>
          </a:xfrm>
          <a:custGeom>
            <a:avLst/>
            <a:gdLst/>
            <a:ahLst/>
            <a:cxnLst/>
            <a:rect r="r" b="b" t="t" l="l"/>
            <a:pathLst>
              <a:path h="9839068" w="9144000">
                <a:moveTo>
                  <a:pt x="0" y="0"/>
                </a:moveTo>
                <a:lnTo>
                  <a:pt x="9144000" y="0"/>
                </a:lnTo>
                <a:lnTo>
                  <a:pt x="9144000" y="9839068"/>
                </a:lnTo>
                <a:lnTo>
                  <a:pt x="0" y="9839068"/>
                </a:lnTo>
                <a:lnTo>
                  <a:pt x="0" y="0"/>
                </a:lnTo>
                <a:close/>
              </a:path>
            </a:pathLst>
          </a:custGeom>
          <a:blipFill>
            <a:blip r:embed="rId4"/>
            <a:stretch>
              <a:fillRect l="0" t="0" r="0" b="0"/>
            </a:stretch>
          </a:blipFill>
        </p:spPr>
      </p:sp>
      <p:sp>
        <p:nvSpPr>
          <p:cNvPr name="Freeform 5" id="5"/>
          <p:cNvSpPr/>
          <p:nvPr/>
        </p:nvSpPr>
        <p:spPr>
          <a:xfrm flipH="false" flipV="false" rot="0">
            <a:off x="188755" y="0"/>
            <a:ext cx="7216714" cy="10287000"/>
          </a:xfrm>
          <a:custGeom>
            <a:avLst/>
            <a:gdLst/>
            <a:ahLst/>
            <a:cxnLst/>
            <a:rect r="r" b="b" t="t" l="l"/>
            <a:pathLst>
              <a:path h="10287000" w="7216714">
                <a:moveTo>
                  <a:pt x="0" y="0"/>
                </a:moveTo>
                <a:lnTo>
                  <a:pt x="7216714" y="0"/>
                </a:lnTo>
                <a:lnTo>
                  <a:pt x="7216714" y="10287000"/>
                </a:lnTo>
                <a:lnTo>
                  <a:pt x="0" y="10287000"/>
                </a:lnTo>
                <a:lnTo>
                  <a:pt x="0" y="0"/>
                </a:lnTo>
                <a:close/>
              </a:path>
            </a:pathLst>
          </a:custGeom>
          <a:blipFill>
            <a:blip r:embed="rId5"/>
            <a:stretch>
              <a:fillRect l="0" t="-495" r="0" b="-495"/>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854" y="2471676"/>
            <a:ext cx="9276158" cy="6031373"/>
          </a:xfrm>
          <a:custGeom>
            <a:avLst/>
            <a:gdLst/>
            <a:ahLst/>
            <a:cxnLst/>
            <a:rect r="r" b="b" t="t" l="l"/>
            <a:pathLst>
              <a:path h="6031373" w="9276158">
                <a:moveTo>
                  <a:pt x="0" y="0"/>
                </a:moveTo>
                <a:lnTo>
                  <a:pt x="9276159" y="0"/>
                </a:lnTo>
                <a:lnTo>
                  <a:pt x="9276159" y="6031373"/>
                </a:lnTo>
                <a:lnTo>
                  <a:pt x="0" y="6031373"/>
                </a:lnTo>
                <a:lnTo>
                  <a:pt x="0" y="0"/>
                </a:lnTo>
                <a:close/>
              </a:path>
            </a:pathLst>
          </a:custGeom>
          <a:blipFill>
            <a:blip r:embed="rId2"/>
            <a:stretch>
              <a:fillRect l="0" t="0" r="0" b="-1262"/>
            </a:stretch>
          </a:blipFill>
        </p:spPr>
      </p:sp>
      <p:sp>
        <p:nvSpPr>
          <p:cNvPr name="Freeform 3" id="3"/>
          <p:cNvSpPr/>
          <p:nvPr/>
        </p:nvSpPr>
        <p:spPr>
          <a:xfrm flipH="false" flipV="false" rot="0">
            <a:off x="10524111" y="227984"/>
            <a:ext cx="7201607" cy="9831031"/>
          </a:xfrm>
          <a:custGeom>
            <a:avLst/>
            <a:gdLst/>
            <a:ahLst/>
            <a:cxnLst/>
            <a:rect r="r" b="b" t="t" l="l"/>
            <a:pathLst>
              <a:path h="9831031" w="7201607">
                <a:moveTo>
                  <a:pt x="0" y="0"/>
                </a:moveTo>
                <a:lnTo>
                  <a:pt x="7201607" y="0"/>
                </a:lnTo>
                <a:lnTo>
                  <a:pt x="7201607" y="9831032"/>
                </a:lnTo>
                <a:lnTo>
                  <a:pt x="0" y="9831032"/>
                </a:lnTo>
                <a:lnTo>
                  <a:pt x="0" y="0"/>
                </a:lnTo>
                <a:close/>
              </a:path>
            </a:pathLst>
          </a:custGeom>
          <a:blipFill>
            <a:blip r:embed="rId3"/>
            <a:stretch>
              <a:fillRect l="0" t="0" r="0" b="0"/>
            </a:stretch>
          </a:blipFill>
        </p:spPr>
      </p:sp>
      <p:sp>
        <p:nvSpPr>
          <p:cNvPr name="TextBox 4" id="4"/>
          <p:cNvSpPr txBox="true"/>
          <p:nvPr/>
        </p:nvSpPr>
        <p:spPr>
          <a:xfrm rot="0">
            <a:off x="-141566" y="258200"/>
            <a:ext cx="5648841" cy="1067728"/>
          </a:xfrm>
          <a:prstGeom prst="rect">
            <a:avLst/>
          </a:prstGeom>
        </p:spPr>
        <p:txBody>
          <a:bodyPr anchor="t" rtlCol="false" tIns="0" lIns="0" bIns="0" rIns="0">
            <a:spAutoFit/>
          </a:bodyPr>
          <a:lstStyle/>
          <a:p>
            <a:pPr algn="ctr">
              <a:lnSpc>
                <a:spcPts val="7594"/>
              </a:lnSpc>
              <a:spcBef>
                <a:spcPct val="0"/>
              </a:spcBef>
            </a:pPr>
            <a:r>
              <a:rPr lang="en-US" sz="6085">
                <a:solidFill>
                  <a:srgbClr val="000000"/>
                </a:solidFill>
                <a:latin typeface="Arial"/>
              </a:rPr>
              <a:t>3</a:t>
            </a:r>
            <a:r>
              <a:rPr lang="en-US" sz="6085">
                <a:solidFill>
                  <a:srgbClr val="000000"/>
                </a:solidFill>
                <a:latin typeface="Arial"/>
              </a:rPr>
              <a:t>.2. ARBITER</a:t>
            </a:r>
          </a:p>
        </p:txBody>
      </p:sp>
      <p:sp>
        <p:nvSpPr>
          <p:cNvPr name="TextBox 5" id="5"/>
          <p:cNvSpPr txBox="true"/>
          <p:nvPr/>
        </p:nvSpPr>
        <p:spPr>
          <a:xfrm rot="0">
            <a:off x="1038225" y="1230754"/>
            <a:ext cx="7110651"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3.2.2. CODING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257" y="649941"/>
            <a:ext cx="6854301" cy="9290664"/>
          </a:xfrm>
          <a:custGeom>
            <a:avLst/>
            <a:gdLst/>
            <a:ahLst/>
            <a:cxnLst/>
            <a:rect r="r" b="b" t="t" l="l"/>
            <a:pathLst>
              <a:path h="9290664" w="6854301">
                <a:moveTo>
                  <a:pt x="0" y="0"/>
                </a:moveTo>
                <a:lnTo>
                  <a:pt x="6854301" y="0"/>
                </a:lnTo>
                <a:lnTo>
                  <a:pt x="6854301" y="9290664"/>
                </a:lnTo>
                <a:lnTo>
                  <a:pt x="0" y="9290664"/>
                </a:lnTo>
                <a:lnTo>
                  <a:pt x="0" y="0"/>
                </a:lnTo>
                <a:close/>
              </a:path>
            </a:pathLst>
          </a:custGeom>
          <a:blipFill>
            <a:blip r:embed="rId2"/>
            <a:stretch>
              <a:fillRect l="0" t="0" r="0" b="0"/>
            </a:stretch>
          </a:blipFill>
        </p:spPr>
      </p:sp>
      <p:sp>
        <p:nvSpPr>
          <p:cNvPr name="Freeform 3" id="3"/>
          <p:cNvSpPr/>
          <p:nvPr/>
        </p:nvSpPr>
        <p:spPr>
          <a:xfrm flipH="false" flipV="false" rot="0">
            <a:off x="10469492" y="347808"/>
            <a:ext cx="7093111" cy="9757191"/>
          </a:xfrm>
          <a:custGeom>
            <a:avLst/>
            <a:gdLst/>
            <a:ahLst/>
            <a:cxnLst/>
            <a:rect r="r" b="b" t="t" l="l"/>
            <a:pathLst>
              <a:path h="9757191" w="7093111">
                <a:moveTo>
                  <a:pt x="0" y="0"/>
                </a:moveTo>
                <a:lnTo>
                  <a:pt x="7093112" y="0"/>
                </a:lnTo>
                <a:lnTo>
                  <a:pt x="7093112" y="9757190"/>
                </a:lnTo>
                <a:lnTo>
                  <a:pt x="0" y="9757190"/>
                </a:lnTo>
                <a:lnTo>
                  <a:pt x="0" y="0"/>
                </a:lnTo>
                <a:close/>
              </a:path>
            </a:pathLst>
          </a:custGeom>
          <a:blipFill>
            <a:blip r:embed="rId3"/>
            <a:stretch>
              <a:fillRect l="0" t="0" r="0" b="0"/>
            </a:stretch>
          </a:blipFill>
        </p:spPr>
      </p:sp>
      <p:sp>
        <p:nvSpPr>
          <p:cNvPr name="TextBox 4" id="4"/>
          <p:cNvSpPr txBox="true"/>
          <p:nvPr/>
        </p:nvSpPr>
        <p:spPr>
          <a:xfrm rot="0">
            <a:off x="514350" y="-49575"/>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3.2.2. CODING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77424">
            <a:off x="-7560034" y="-1519321"/>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0750" y="649941"/>
            <a:ext cx="6591398" cy="9344261"/>
          </a:xfrm>
          <a:custGeom>
            <a:avLst/>
            <a:gdLst/>
            <a:ahLst/>
            <a:cxnLst/>
            <a:rect r="r" b="b" t="t" l="l"/>
            <a:pathLst>
              <a:path h="9344261" w="6591398">
                <a:moveTo>
                  <a:pt x="0" y="0"/>
                </a:moveTo>
                <a:lnTo>
                  <a:pt x="6591398" y="0"/>
                </a:lnTo>
                <a:lnTo>
                  <a:pt x="6591398" y="9344260"/>
                </a:lnTo>
                <a:lnTo>
                  <a:pt x="0" y="9344260"/>
                </a:lnTo>
                <a:lnTo>
                  <a:pt x="0" y="0"/>
                </a:lnTo>
                <a:close/>
              </a:path>
            </a:pathLst>
          </a:custGeom>
          <a:blipFill>
            <a:blip r:embed="rId4"/>
            <a:stretch>
              <a:fillRect l="0" t="0" r="-3522" b="0"/>
            </a:stretch>
          </a:blipFill>
        </p:spPr>
      </p:sp>
      <p:sp>
        <p:nvSpPr>
          <p:cNvPr name="Freeform 5" id="5"/>
          <p:cNvSpPr/>
          <p:nvPr/>
        </p:nvSpPr>
        <p:spPr>
          <a:xfrm flipH="false" flipV="false" rot="0">
            <a:off x="10448605" y="466179"/>
            <a:ext cx="6810695" cy="9354642"/>
          </a:xfrm>
          <a:custGeom>
            <a:avLst/>
            <a:gdLst/>
            <a:ahLst/>
            <a:cxnLst/>
            <a:rect r="r" b="b" t="t" l="l"/>
            <a:pathLst>
              <a:path h="9354642" w="6810695">
                <a:moveTo>
                  <a:pt x="0" y="0"/>
                </a:moveTo>
                <a:lnTo>
                  <a:pt x="6810695" y="0"/>
                </a:lnTo>
                <a:lnTo>
                  <a:pt x="6810695" y="9354642"/>
                </a:lnTo>
                <a:lnTo>
                  <a:pt x="0" y="9354642"/>
                </a:lnTo>
                <a:lnTo>
                  <a:pt x="0" y="0"/>
                </a:lnTo>
                <a:close/>
              </a:path>
            </a:pathLst>
          </a:custGeom>
          <a:blipFill>
            <a:blip r:embed="rId5"/>
            <a:stretch>
              <a:fillRect l="0" t="0" r="0" b="0"/>
            </a:stretch>
          </a:blipFill>
        </p:spPr>
      </p:sp>
      <p:sp>
        <p:nvSpPr>
          <p:cNvPr name="TextBox 6" id="6"/>
          <p:cNvSpPr txBox="true"/>
          <p:nvPr/>
        </p:nvSpPr>
        <p:spPr>
          <a:xfrm rot="0">
            <a:off x="514350" y="-49575"/>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3.2.2. CODING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6821" y="-5746173"/>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83060" y="239434"/>
            <a:ext cx="12277611" cy="9764984"/>
          </a:xfrm>
          <a:custGeom>
            <a:avLst/>
            <a:gdLst/>
            <a:ahLst/>
            <a:cxnLst/>
            <a:rect r="r" b="b" t="t" l="l"/>
            <a:pathLst>
              <a:path h="9764984" w="12277611">
                <a:moveTo>
                  <a:pt x="0" y="0"/>
                </a:moveTo>
                <a:lnTo>
                  <a:pt x="12277611" y="0"/>
                </a:lnTo>
                <a:lnTo>
                  <a:pt x="12277611" y="9764984"/>
                </a:lnTo>
                <a:lnTo>
                  <a:pt x="0" y="9764984"/>
                </a:lnTo>
                <a:lnTo>
                  <a:pt x="0" y="0"/>
                </a:lnTo>
                <a:close/>
              </a:path>
            </a:pathLst>
          </a:custGeom>
          <a:blipFill>
            <a:blip r:embed="rId4"/>
            <a:stretch>
              <a:fillRect l="0" t="0" r="0" b="0"/>
            </a:stretch>
          </a:blipFill>
        </p:spPr>
      </p:sp>
      <p:sp>
        <p:nvSpPr>
          <p:cNvPr name="TextBox 5" id="5"/>
          <p:cNvSpPr txBox="true"/>
          <p:nvPr/>
        </p:nvSpPr>
        <p:spPr>
          <a:xfrm rot="0">
            <a:off x="0" y="144184"/>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3.2.2. CODING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623412" y="795739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778003"/>
            <a:ext cx="16466995" cy="6730993"/>
          </a:xfrm>
          <a:custGeom>
            <a:avLst/>
            <a:gdLst/>
            <a:ahLst/>
            <a:cxnLst/>
            <a:rect r="r" b="b" t="t" l="l"/>
            <a:pathLst>
              <a:path h="6730993" w="16466995">
                <a:moveTo>
                  <a:pt x="0" y="0"/>
                </a:moveTo>
                <a:lnTo>
                  <a:pt x="16466995" y="0"/>
                </a:lnTo>
                <a:lnTo>
                  <a:pt x="16466995" y="6730994"/>
                </a:lnTo>
                <a:lnTo>
                  <a:pt x="0" y="6730994"/>
                </a:lnTo>
                <a:lnTo>
                  <a:pt x="0" y="0"/>
                </a:lnTo>
                <a:close/>
              </a:path>
            </a:pathLst>
          </a:custGeom>
          <a:blipFill>
            <a:blip r:embed="rId4"/>
            <a:stretch>
              <a:fillRect l="-10" t="-471" r="0" b="-27118"/>
            </a:stretch>
          </a:blipFill>
        </p:spPr>
      </p:sp>
      <p:sp>
        <p:nvSpPr>
          <p:cNvPr name="TextBox 5" id="5"/>
          <p:cNvSpPr txBox="true"/>
          <p:nvPr/>
        </p:nvSpPr>
        <p:spPr>
          <a:xfrm rot="0">
            <a:off x="0" y="113693"/>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3.2.3. SCHEMATIC</a:t>
            </a:r>
          </a:p>
        </p:txBody>
      </p:sp>
      <p:sp>
        <p:nvSpPr>
          <p:cNvPr name="TextBox 6" id="6"/>
          <p:cNvSpPr txBox="true"/>
          <p:nvPr/>
        </p:nvSpPr>
        <p:spPr>
          <a:xfrm rot="0">
            <a:off x="5365167" y="8733663"/>
            <a:ext cx="7341640"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Schematic of Arbiter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2785947" y="7650153"/>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04046" y="-523426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59121">
            <a:off x="14135649" y="-5145606"/>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1856990"/>
            <a:ext cx="11458303" cy="6590585"/>
          </a:xfrm>
          <a:prstGeom prst="rect">
            <a:avLst/>
          </a:prstGeom>
        </p:spPr>
        <p:txBody>
          <a:bodyPr anchor="t" rtlCol="false" tIns="0" lIns="0" bIns="0" rIns="0">
            <a:spAutoFit/>
          </a:bodyPr>
          <a:lstStyle/>
          <a:p>
            <a:pPr>
              <a:lnSpc>
                <a:spcPts val="3255"/>
              </a:lnSpc>
            </a:pPr>
            <a:r>
              <a:rPr lang="en-US" sz="3462">
                <a:solidFill>
                  <a:srgbClr val="000000"/>
                </a:solidFill>
                <a:latin typeface="Arial"/>
              </a:rPr>
              <a:t>1.1. Problem Statement:</a:t>
            </a:r>
          </a:p>
          <a:p>
            <a:pPr marL="747618" indent="-373809" lvl="1">
              <a:lnSpc>
                <a:spcPts val="3255"/>
              </a:lnSpc>
              <a:buFont typeface="Arial"/>
              <a:buChar char="•"/>
            </a:pPr>
            <a:r>
              <a:rPr lang="en-US" sz="3462">
                <a:solidFill>
                  <a:srgbClr val="000000"/>
                </a:solidFill>
                <a:latin typeface="Arial"/>
              </a:rPr>
              <a:t>In today's world, with the prevalence of electronic systems and computers, managing memory access becomes a challenge for designers. In an asynchronous environment, where there is no common clock to synchronize events, ensuring efficient and fair memory access becomes a complex issue.</a:t>
            </a:r>
          </a:p>
          <a:p>
            <a:pPr marL="747618" indent="-373809" lvl="1">
              <a:lnSpc>
                <a:spcPts val="3255"/>
              </a:lnSpc>
              <a:buFont typeface="Arial"/>
              <a:buChar char="•"/>
            </a:pPr>
            <a:r>
              <a:rPr lang="en-US" sz="3462">
                <a:solidFill>
                  <a:srgbClr val="000000"/>
                </a:solidFill>
                <a:latin typeface="Arial"/>
              </a:rPr>
              <a:t>One of the significant challenges arises from concurrently managing multiple memory access requests from different components. When multiple parts of the system simultaneously request access to the memory, deciding which request takes priority becomes crucial. This raises the issue of designing an effective Arbiter, a component that determines which component is allowed memory access and when.</a:t>
            </a:r>
          </a:p>
          <a:p>
            <a:pPr algn="l">
              <a:lnSpc>
                <a:spcPts val="3255"/>
              </a:lnSpc>
            </a:pPr>
          </a:p>
        </p:txBody>
      </p:sp>
      <p:sp>
        <p:nvSpPr>
          <p:cNvPr name="Freeform 6" id="6"/>
          <p:cNvSpPr/>
          <p:nvPr/>
        </p:nvSpPr>
        <p:spPr>
          <a:xfrm flipH="false" flipV="false" rot="0">
            <a:off x="11926893" y="1028700"/>
            <a:ext cx="5332407" cy="7998610"/>
          </a:xfrm>
          <a:custGeom>
            <a:avLst/>
            <a:gdLst/>
            <a:ahLst/>
            <a:cxnLst/>
            <a:rect r="r" b="b" t="t" l="l"/>
            <a:pathLst>
              <a:path h="7998610" w="5332407">
                <a:moveTo>
                  <a:pt x="0" y="0"/>
                </a:moveTo>
                <a:lnTo>
                  <a:pt x="5332407" y="0"/>
                </a:lnTo>
                <a:lnTo>
                  <a:pt x="5332407" y="7998610"/>
                </a:lnTo>
                <a:lnTo>
                  <a:pt x="0" y="7998610"/>
                </a:lnTo>
                <a:lnTo>
                  <a:pt x="0" y="0"/>
                </a:lnTo>
                <a:close/>
              </a:path>
            </a:pathLst>
          </a:custGeom>
          <a:blipFill>
            <a:blip r:embed="rId4"/>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623412" y="795739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13693"/>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3.2.4. TEST CASE</a:t>
            </a:r>
          </a:p>
        </p:txBody>
      </p:sp>
      <p:sp>
        <p:nvSpPr>
          <p:cNvPr name="TextBox 5" id="5"/>
          <p:cNvSpPr txBox="true"/>
          <p:nvPr/>
        </p:nvSpPr>
        <p:spPr>
          <a:xfrm rot="0">
            <a:off x="3966897" y="3261685"/>
            <a:ext cx="10354206" cy="3198705"/>
          </a:xfrm>
          <a:prstGeom prst="rect">
            <a:avLst/>
          </a:prstGeom>
        </p:spPr>
        <p:txBody>
          <a:bodyPr anchor="t" rtlCol="false" tIns="0" lIns="0" bIns="0" rIns="0">
            <a:spAutoFit/>
          </a:bodyPr>
          <a:lstStyle/>
          <a:p>
            <a:pPr algn="just" marL="868171" indent="-434085" lvl="1">
              <a:lnSpc>
                <a:spcPts val="5018"/>
              </a:lnSpc>
              <a:buFont typeface="Arial"/>
              <a:buChar char="•"/>
            </a:pPr>
            <a:r>
              <a:rPr lang="en-US" sz="4021">
                <a:solidFill>
                  <a:srgbClr val="000000"/>
                </a:solidFill>
                <a:latin typeface="Arial"/>
              </a:rPr>
              <a:t>Case 1: Only Client1 wants to write.</a:t>
            </a:r>
          </a:p>
          <a:p>
            <a:pPr algn="just" marL="868171" indent="-434085" lvl="1">
              <a:lnSpc>
                <a:spcPts val="5018"/>
              </a:lnSpc>
              <a:buFont typeface="Arial"/>
              <a:buChar char="•"/>
            </a:pPr>
            <a:r>
              <a:rPr lang="en-US" sz="4021">
                <a:solidFill>
                  <a:srgbClr val="000000"/>
                </a:solidFill>
                <a:latin typeface="Arial"/>
              </a:rPr>
              <a:t>Case 2: Only Client1 wants to read</a:t>
            </a:r>
          </a:p>
          <a:p>
            <a:pPr algn="just" marL="868171" indent="-434085" lvl="1">
              <a:lnSpc>
                <a:spcPts val="5018"/>
              </a:lnSpc>
              <a:buFont typeface="Arial"/>
              <a:buChar char="•"/>
            </a:pPr>
            <a:r>
              <a:rPr lang="en-US" sz="4021">
                <a:solidFill>
                  <a:srgbClr val="000000"/>
                </a:solidFill>
                <a:latin typeface="Arial"/>
              </a:rPr>
              <a:t>Case 3: Only Client2 wants to write</a:t>
            </a:r>
          </a:p>
          <a:p>
            <a:pPr algn="just" marL="868171" indent="-434085" lvl="1">
              <a:lnSpc>
                <a:spcPts val="5018"/>
              </a:lnSpc>
              <a:buFont typeface="Arial"/>
              <a:buChar char="•"/>
            </a:pPr>
            <a:r>
              <a:rPr lang="en-US" sz="4021">
                <a:solidFill>
                  <a:srgbClr val="000000"/>
                </a:solidFill>
                <a:latin typeface="Arial"/>
              </a:rPr>
              <a:t>Case 4: Only Client2 wants to read</a:t>
            </a:r>
          </a:p>
          <a:p>
            <a:pPr algn="just">
              <a:lnSpc>
                <a:spcPts val="5018"/>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623412" y="795739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13693"/>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 VERILOG TESTBENCH</a:t>
            </a:r>
          </a:p>
        </p:txBody>
      </p:sp>
      <p:sp>
        <p:nvSpPr>
          <p:cNvPr name="TextBox 5" id="5"/>
          <p:cNvSpPr txBox="true"/>
          <p:nvPr/>
        </p:nvSpPr>
        <p:spPr>
          <a:xfrm rot="0">
            <a:off x="860109" y="717959"/>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3.2.5.1. TESTBENCH CODE</a:t>
            </a:r>
          </a:p>
        </p:txBody>
      </p:sp>
      <p:sp>
        <p:nvSpPr>
          <p:cNvPr name="Freeform 6" id="6"/>
          <p:cNvSpPr/>
          <p:nvPr/>
        </p:nvSpPr>
        <p:spPr>
          <a:xfrm flipH="false" flipV="false" rot="0">
            <a:off x="1267091" y="1274994"/>
            <a:ext cx="6380332" cy="8739344"/>
          </a:xfrm>
          <a:custGeom>
            <a:avLst/>
            <a:gdLst/>
            <a:ahLst/>
            <a:cxnLst/>
            <a:rect r="r" b="b" t="t" l="l"/>
            <a:pathLst>
              <a:path h="8739344" w="6380332">
                <a:moveTo>
                  <a:pt x="0" y="0"/>
                </a:moveTo>
                <a:lnTo>
                  <a:pt x="6380332" y="0"/>
                </a:lnTo>
                <a:lnTo>
                  <a:pt x="6380332" y="8739344"/>
                </a:lnTo>
                <a:lnTo>
                  <a:pt x="0" y="8739344"/>
                </a:lnTo>
                <a:lnTo>
                  <a:pt x="0" y="0"/>
                </a:lnTo>
                <a:close/>
              </a:path>
            </a:pathLst>
          </a:custGeom>
          <a:blipFill>
            <a:blip r:embed="rId4"/>
            <a:stretch>
              <a:fillRect l="0" t="0" r="0" b="0"/>
            </a:stretch>
          </a:blipFill>
        </p:spPr>
      </p:sp>
      <p:sp>
        <p:nvSpPr>
          <p:cNvPr name="Freeform 7" id="7"/>
          <p:cNvSpPr/>
          <p:nvPr/>
        </p:nvSpPr>
        <p:spPr>
          <a:xfrm flipH="false" flipV="false" rot="0">
            <a:off x="9898429" y="272662"/>
            <a:ext cx="6258792" cy="9741676"/>
          </a:xfrm>
          <a:custGeom>
            <a:avLst/>
            <a:gdLst/>
            <a:ahLst/>
            <a:cxnLst/>
            <a:rect r="r" b="b" t="t" l="l"/>
            <a:pathLst>
              <a:path h="9741676" w="6258792">
                <a:moveTo>
                  <a:pt x="0" y="0"/>
                </a:moveTo>
                <a:lnTo>
                  <a:pt x="6258792" y="0"/>
                </a:lnTo>
                <a:lnTo>
                  <a:pt x="6258792" y="9741676"/>
                </a:lnTo>
                <a:lnTo>
                  <a:pt x="0" y="9741676"/>
                </a:lnTo>
                <a:lnTo>
                  <a:pt x="0" y="0"/>
                </a:lnTo>
                <a:close/>
              </a:path>
            </a:pathLst>
          </a:custGeom>
          <a:blipFill>
            <a:blip r:embed="rId5"/>
            <a:stretch>
              <a:fillRect l="0" t="0" r="-6242"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623412" y="795739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6544" y="1342824"/>
            <a:ext cx="6462231" cy="8717915"/>
          </a:xfrm>
          <a:custGeom>
            <a:avLst/>
            <a:gdLst/>
            <a:ahLst/>
            <a:cxnLst/>
            <a:rect r="r" b="b" t="t" l="l"/>
            <a:pathLst>
              <a:path h="8717915" w="6462231">
                <a:moveTo>
                  <a:pt x="0" y="0"/>
                </a:moveTo>
                <a:lnTo>
                  <a:pt x="6462231" y="0"/>
                </a:lnTo>
                <a:lnTo>
                  <a:pt x="6462231" y="8717915"/>
                </a:lnTo>
                <a:lnTo>
                  <a:pt x="0" y="8717915"/>
                </a:lnTo>
                <a:lnTo>
                  <a:pt x="0" y="0"/>
                </a:lnTo>
                <a:close/>
              </a:path>
            </a:pathLst>
          </a:custGeom>
          <a:blipFill>
            <a:blip r:embed="rId4"/>
            <a:stretch>
              <a:fillRect l="0" t="0" r="0" b="0"/>
            </a:stretch>
          </a:blipFill>
        </p:spPr>
      </p:sp>
      <p:sp>
        <p:nvSpPr>
          <p:cNvPr name="Freeform 5" id="5"/>
          <p:cNvSpPr/>
          <p:nvPr/>
        </p:nvSpPr>
        <p:spPr>
          <a:xfrm flipH="false" flipV="false" rot="0">
            <a:off x="8629650" y="1873366"/>
            <a:ext cx="6879549" cy="6458352"/>
          </a:xfrm>
          <a:custGeom>
            <a:avLst/>
            <a:gdLst/>
            <a:ahLst/>
            <a:cxnLst/>
            <a:rect r="r" b="b" t="t" l="l"/>
            <a:pathLst>
              <a:path h="6458352" w="6879549">
                <a:moveTo>
                  <a:pt x="0" y="0"/>
                </a:moveTo>
                <a:lnTo>
                  <a:pt x="6879549" y="0"/>
                </a:lnTo>
                <a:lnTo>
                  <a:pt x="6879549" y="6458352"/>
                </a:lnTo>
                <a:lnTo>
                  <a:pt x="0" y="6458352"/>
                </a:lnTo>
                <a:lnTo>
                  <a:pt x="0" y="0"/>
                </a:lnTo>
                <a:close/>
              </a:path>
            </a:pathLst>
          </a:custGeom>
          <a:blipFill>
            <a:blip r:embed="rId5"/>
            <a:stretch>
              <a:fillRect l="0" t="0" r="0" b="0"/>
            </a:stretch>
          </a:blipFill>
        </p:spPr>
      </p:sp>
      <p:sp>
        <p:nvSpPr>
          <p:cNvPr name="TextBox 6" id="6"/>
          <p:cNvSpPr txBox="true"/>
          <p:nvPr/>
        </p:nvSpPr>
        <p:spPr>
          <a:xfrm rot="0">
            <a:off x="0" y="-95250"/>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 VERILOG TESTBENCH</a:t>
            </a:r>
          </a:p>
        </p:txBody>
      </p:sp>
      <p:sp>
        <p:nvSpPr>
          <p:cNvPr name="TextBox 7" id="7"/>
          <p:cNvSpPr txBox="true"/>
          <p:nvPr/>
        </p:nvSpPr>
        <p:spPr>
          <a:xfrm rot="0">
            <a:off x="514350" y="654686"/>
            <a:ext cx="17259300" cy="561518"/>
          </a:xfrm>
          <a:prstGeom prst="rect">
            <a:avLst/>
          </a:prstGeom>
        </p:spPr>
        <p:txBody>
          <a:bodyPr anchor="t" rtlCol="false" tIns="0" lIns="0" bIns="0" rIns="0">
            <a:spAutoFit/>
          </a:bodyPr>
          <a:lstStyle/>
          <a:p>
            <a:pPr>
              <a:lnSpc>
                <a:spcPts val="3993"/>
              </a:lnSpc>
              <a:spcBef>
                <a:spcPct val="0"/>
              </a:spcBef>
            </a:pPr>
            <a:r>
              <a:rPr lang="en-US" sz="3200">
                <a:solidFill>
                  <a:srgbClr val="000000"/>
                </a:solidFill>
                <a:latin typeface="Arial Bold"/>
              </a:rPr>
              <a:t>3.2.5.1. TESTBENCH CODE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6623412" y="795739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13693"/>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 VERILOG TESTBENCH</a:t>
            </a:r>
          </a:p>
        </p:txBody>
      </p:sp>
      <p:sp>
        <p:nvSpPr>
          <p:cNvPr name="TextBox 5" id="5"/>
          <p:cNvSpPr txBox="true"/>
          <p:nvPr/>
        </p:nvSpPr>
        <p:spPr>
          <a:xfrm rot="0">
            <a:off x="514350" y="717959"/>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3.2.5.2. ANALYSIS OF THE TEST CASES</a:t>
            </a:r>
          </a:p>
        </p:txBody>
      </p:sp>
      <p:sp>
        <p:nvSpPr>
          <p:cNvPr name="TextBox 6" id="6"/>
          <p:cNvSpPr txBox="true"/>
          <p:nvPr/>
        </p:nvSpPr>
        <p:spPr>
          <a:xfrm rot="0">
            <a:off x="3063223" y="1331750"/>
            <a:ext cx="12388890" cy="8998886"/>
          </a:xfrm>
          <a:prstGeom prst="rect">
            <a:avLst/>
          </a:prstGeom>
        </p:spPr>
        <p:txBody>
          <a:bodyPr anchor="t" rtlCol="false" tIns="0" lIns="0" bIns="0" rIns="0">
            <a:spAutoFit/>
          </a:bodyPr>
          <a:lstStyle/>
          <a:p>
            <a:pPr algn="just">
              <a:lnSpc>
                <a:spcPts val="4479"/>
              </a:lnSpc>
            </a:pPr>
            <a:r>
              <a:rPr lang="en-US" sz="3589">
                <a:solidFill>
                  <a:srgbClr val="000000"/>
                </a:solidFill>
                <a:latin typeface="Arial"/>
              </a:rPr>
              <a:t> </a:t>
            </a:r>
            <a:r>
              <a:rPr lang="en-US" sz="3589">
                <a:solidFill>
                  <a:srgbClr val="000000"/>
                </a:solidFill>
                <a:latin typeface="Arial Bold"/>
              </a:rPr>
              <a:t>Case1: </a:t>
            </a:r>
            <a:r>
              <a:rPr lang="en-US" sz="3589">
                <a:solidFill>
                  <a:srgbClr val="000000"/>
                </a:solidFill>
                <a:latin typeface="Arial"/>
              </a:rPr>
              <a:t>Only Client1 wants to write.</a:t>
            </a:r>
          </a:p>
          <a:p>
            <a:pPr algn="just">
              <a:lnSpc>
                <a:spcPts val="4479"/>
              </a:lnSpc>
            </a:pPr>
            <a:r>
              <a:rPr lang="en-US" sz="3589">
                <a:solidFill>
                  <a:srgbClr val="000000"/>
                </a:solidFill>
                <a:latin typeface="Arial"/>
              </a:rPr>
              <a:t> In this case, when the RST_N pin is enabled, the arbiter starts its operation. Within the first RAM_DEPTH cycle, Client1 enables its WR_EN_C1 pin and writes the data “ a3 ” at the address location “ a ”. The arbiter places the data it received, on the input pins of the RAM i.e. the WR_ADDR receives the address location and the WR_DATA receives the data.</a:t>
            </a:r>
          </a:p>
          <a:p>
            <a:pPr algn="just">
              <a:lnSpc>
                <a:spcPts val="4479"/>
              </a:lnSpc>
            </a:pPr>
            <a:r>
              <a:rPr lang="en-US" sz="3589">
                <a:solidFill>
                  <a:srgbClr val="000000"/>
                </a:solidFill>
                <a:latin typeface="Arial"/>
              </a:rPr>
              <a:t> </a:t>
            </a:r>
            <a:r>
              <a:rPr lang="en-US" sz="3589">
                <a:solidFill>
                  <a:srgbClr val="000000"/>
                </a:solidFill>
                <a:latin typeface="Arial Bold"/>
              </a:rPr>
              <a:t>Case 2</a:t>
            </a:r>
            <a:r>
              <a:rPr lang="en-US" sz="3589">
                <a:solidFill>
                  <a:srgbClr val="000000"/>
                </a:solidFill>
                <a:latin typeface="Arial"/>
              </a:rPr>
              <a:t>: Only Client1 wants to read.</a:t>
            </a:r>
          </a:p>
          <a:p>
            <a:pPr algn="just">
              <a:lnSpc>
                <a:spcPts val="4479"/>
              </a:lnSpc>
            </a:pPr>
            <a:r>
              <a:rPr lang="en-US" sz="3589">
                <a:solidFill>
                  <a:srgbClr val="000000"/>
                </a:solidFill>
                <a:latin typeface="Arial"/>
              </a:rPr>
              <a:t>The Arbiter starts working as soon as the RST_N pin is enabled. The clock period is set to 50ns. Within the first RAM_DEPTH cycle, a data “ a3 ” is written at the location “ a ”. The R_EN_C1 pin is enabled to facilitate the operation. During the next RAM_DEPTH cycle, Client1 wishes to read at the RAM location “ a ” by enabling the RD_EN_C1 pin. </a:t>
            </a:r>
          </a:p>
          <a:p>
            <a:pPr algn="just">
              <a:lnSpc>
                <a:spcPts val="4479"/>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4473353" y="-3705340"/>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73774">
            <a:off x="-7320600" y="6540339"/>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13693"/>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 VERILOG TESTBENCH</a:t>
            </a:r>
          </a:p>
        </p:txBody>
      </p:sp>
      <p:sp>
        <p:nvSpPr>
          <p:cNvPr name="TextBox 5" id="5"/>
          <p:cNvSpPr txBox="true"/>
          <p:nvPr/>
        </p:nvSpPr>
        <p:spPr>
          <a:xfrm rot="0">
            <a:off x="514350" y="717959"/>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3.2.5.2. ANALYSIS OF THE TEST CASES</a:t>
            </a:r>
          </a:p>
        </p:txBody>
      </p:sp>
      <p:sp>
        <p:nvSpPr>
          <p:cNvPr name="TextBox 6" id="6"/>
          <p:cNvSpPr txBox="true"/>
          <p:nvPr/>
        </p:nvSpPr>
        <p:spPr>
          <a:xfrm rot="0">
            <a:off x="9621009" y="5553554"/>
            <a:ext cx="8666991" cy="4737667"/>
          </a:xfrm>
          <a:prstGeom prst="rect">
            <a:avLst/>
          </a:prstGeom>
        </p:spPr>
        <p:txBody>
          <a:bodyPr anchor="t" rtlCol="false" tIns="0" lIns="0" bIns="0" rIns="0">
            <a:spAutoFit/>
          </a:bodyPr>
          <a:lstStyle/>
          <a:p>
            <a:pPr algn="just">
              <a:lnSpc>
                <a:spcPts val="3133"/>
              </a:lnSpc>
            </a:pPr>
            <a:r>
              <a:rPr lang="en-US" sz="2511">
                <a:solidFill>
                  <a:srgbClr val="000000"/>
                </a:solidFill>
                <a:latin typeface="Arial"/>
              </a:rPr>
              <a:t> </a:t>
            </a:r>
          </a:p>
          <a:p>
            <a:pPr algn="just">
              <a:lnSpc>
                <a:spcPts val="3133"/>
              </a:lnSpc>
            </a:pPr>
            <a:r>
              <a:rPr lang="en-US" sz="2511">
                <a:solidFill>
                  <a:srgbClr val="000000"/>
                </a:solidFill>
                <a:latin typeface="Arial Bold"/>
              </a:rPr>
              <a:t>Case 4:</a:t>
            </a:r>
            <a:r>
              <a:rPr lang="en-US" sz="2511">
                <a:solidFill>
                  <a:srgbClr val="000000"/>
                </a:solidFill>
                <a:latin typeface="Arial"/>
              </a:rPr>
              <a:t> Only Client2 wants to read.</a:t>
            </a:r>
          </a:p>
          <a:p>
            <a:pPr algn="just">
              <a:lnSpc>
                <a:spcPts val="3133"/>
              </a:lnSpc>
            </a:pPr>
            <a:r>
              <a:rPr lang="en-US" sz="2511">
                <a:solidFill>
                  <a:srgbClr val="000000"/>
                </a:solidFill>
                <a:latin typeface="Arial"/>
              </a:rPr>
              <a:t>In this case, within the first RAM_DEPTH cycle, data “ e3 ” is written in the address location “ e ” by enabling the REQUEST_C2 pin and setting RD_NOT_WRITE pin to an active low state. However in the second RAM_DEPTH cycle, Client2 activates the high signal on RD_NOT_WRITE pin and issue a signal to the arbiter to read from location “ e ”. The read operation is acknowledged by the Arbiter by issuing clock pulses at the ACK_C2 pin whose clock period is two times that of the former one.</a:t>
            </a:r>
          </a:p>
          <a:p>
            <a:pPr algn="just">
              <a:lnSpc>
                <a:spcPts val="3133"/>
              </a:lnSpc>
            </a:pPr>
          </a:p>
        </p:txBody>
      </p:sp>
      <p:sp>
        <p:nvSpPr>
          <p:cNvPr name="TextBox 7" id="7"/>
          <p:cNvSpPr txBox="true"/>
          <p:nvPr/>
        </p:nvSpPr>
        <p:spPr>
          <a:xfrm rot="0">
            <a:off x="0" y="1569943"/>
            <a:ext cx="8969159" cy="6604033"/>
          </a:xfrm>
          <a:prstGeom prst="rect">
            <a:avLst/>
          </a:prstGeom>
        </p:spPr>
        <p:txBody>
          <a:bodyPr anchor="t" rtlCol="false" tIns="0" lIns="0" bIns="0" rIns="0">
            <a:spAutoFit/>
          </a:bodyPr>
          <a:lstStyle/>
          <a:p>
            <a:pPr algn="just">
              <a:lnSpc>
                <a:spcPts val="3243"/>
              </a:lnSpc>
            </a:pPr>
            <a:r>
              <a:rPr lang="en-US" sz="2598">
                <a:solidFill>
                  <a:srgbClr val="000000"/>
                </a:solidFill>
                <a:latin typeface="Arial Bold"/>
              </a:rPr>
              <a:t>Case3</a:t>
            </a:r>
            <a:r>
              <a:rPr lang="en-US" sz="2598">
                <a:solidFill>
                  <a:srgbClr val="000000"/>
                </a:solidFill>
                <a:latin typeface="Arial"/>
              </a:rPr>
              <a:t>: Only Client2 wants to write.</a:t>
            </a:r>
          </a:p>
          <a:p>
            <a:pPr algn="just">
              <a:lnSpc>
                <a:spcPts val="3243"/>
              </a:lnSpc>
            </a:pPr>
            <a:r>
              <a:rPr lang="en-US" sz="2598">
                <a:solidFill>
                  <a:srgbClr val="000000"/>
                </a:solidFill>
                <a:latin typeface="Arial"/>
              </a:rPr>
              <a:t> Here in this case, the Arbiter starts working as soon as the RST_N pin is set high. The clock period is set to 50 ns. As the arbitration scheme used is a priority based one, so Client2 needs to issue a signal on the REQUEST_C2 pin in order to access the RAM. Here the priority is given to Client1.Within the first RAM_DEPTH cycle, REQUEST_C2 pin is enabled to allow Client2 to access the RAM. Client2 uses two states of a single pin RD_NOT_WRITE to perform both of its read and write operation. This pin only works if REQUEST_C2 pin is enabled. Upon enabling REQUEST_C2, RD_NOT_WRITE is set to low to allow for the write operation. Data “ e3 ” is written at the location “ e ”. The arbiter acknowledges the write operation by setting up periodic pulses at the ACK_C2 output pin.</a:t>
            </a:r>
          </a:p>
          <a:p>
            <a:pPr algn="just">
              <a:lnSpc>
                <a:spcPts val="3243"/>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64681" y="232251"/>
            <a:ext cx="8899260" cy="9730121"/>
          </a:xfrm>
          <a:custGeom>
            <a:avLst/>
            <a:gdLst/>
            <a:ahLst/>
            <a:cxnLst/>
            <a:rect r="r" b="b" t="t" l="l"/>
            <a:pathLst>
              <a:path h="9730121" w="8899260">
                <a:moveTo>
                  <a:pt x="0" y="0"/>
                </a:moveTo>
                <a:lnTo>
                  <a:pt x="8899259" y="0"/>
                </a:lnTo>
                <a:lnTo>
                  <a:pt x="8899259" y="9730121"/>
                </a:lnTo>
                <a:lnTo>
                  <a:pt x="0" y="9730121"/>
                </a:lnTo>
                <a:lnTo>
                  <a:pt x="0" y="0"/>
                </a:lnTo>
                <a:close/>
              </a:path>
            </a:pathLst>
          </a:custGeom>
          <a:blipFill>
            <a:blip r:embed="rId4"/>
            <a:stretch>
              <a:fillRect l="0" t="-8121" r="0" b="0"/>
            </a:stretch>
          </a:blipFill>
        </p:spPr>
      </p:sp>
      <p:sp>
        <p:nvSpPr>
          <p:cNvPr name="TextBox 4" id="4"/>
          <p:cNvSpPr txBox="true"/>
          <p:nvPr/>
        </p:nvSpPr>
        <p:spPr>
          <a:xfrm rot="0">
            <a:off x="289359" y="108426"/>
            <a:ext cx="3917861" cy="920274"/>
          </a:xfrm>
          <a:prstGeom prst="rect">
            <a:avLst/>
          </a:prstGeom>
        </p:spPr>
        <p:txBody>
          <a:bodyPr anchor="t" rtlCol="false" tIns="0" lIns="0" bIns="0" rIns="0">
            <a:spAutoFit/>
          </a:bodyPr>
          <a:lstStyle/>
          <a:p>
            <a:pPr algn="ctr">
              <a:lnSpc>
                <a:spcPts val="6597"/>
              </a:lnSpc>
              <a:spcBef>
                <a:spcPct val="0"/>
              </a:spcBef>
            </a:pPr>
            <a:r>
              <a:rPr lang="en-US" sz="5286">
                <a:solidFill>
                  <a:srgbClr val="000000"/>
                </a:solidFill>
                <a:latin typeface="Arial Bold"/>
              </a:rPr>
              <a:t> 3.2.6. FPGA</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54394" y="53156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78347"/>
            <a:ext cx="18288000" cy="5588000"/>
          </a:xfrm>
          <a:custGeom>
            <a:avLst/>
            <a:gdLst/>
            <a:ahLst/>
            <a:cxnLst/>
            <a:rect r="r" b="b" t="t" l="l"/>
            <a:pathLst>
              <a:path h="5588000" w="18288000">
                <a:moveTo>
                  <a:pt x="0" y="0"/>
                </a:moveTo>
                <a:lnTo>
                  <a:pt x="18288000" y="0"/>
                </a:lnTo>
                <a:lnTo>
                  <a:pt x="18288000" y="5588000"/>
                </a:lnTo>
                <a:lnTo>
                  <a:pt x="0" y="5588000"/>
                </a:lnTo>
                <a:lnTo>
                  <a:pt x="0" y="0"/>
                </a:lnTo>
                <a:close/>
              </a:path>
            </a:pathLst>
          </a:custGeom>
          <a:blipFill>
            <a:blip r:embed="rId4"/>
            <a:stretch>
              <a:fillRect l="0" t="0" r="0" b="0"/>
            </a:stretch>
          </a:blipFill>
        </p:spPr>
      </p:sp>
      <p:sp>
        <p:nvSpPr>
          <p:cNvPr name="TextBox 5" id="5"/>
          <p:cNvSpPr txBox="true"/>
          <p:nvPr/>
        </p:nvSpPr>
        <p:spPr>
          <a:xfrm rot="0">
            <a:off x="0" y="329184"/>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3.2.7. POWER &amp; TIMING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54394" y="53156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49934" y="1383402"/>
            <a:ext cx="14438066" cy="4478664"/>
          </a:xfrm>
          <a:custGeom>
            <a:avLst/>
            <a:gdLst/>
            <a:ahLst/>
            <a:cxnLst/>
            <a:rect r="r" b="b" t="t" l="l"/>
            <a:pathLst>
              <a:path h="4478664" w="14438066">
                <a:moveTo>
                  <a:pt x="0" y="0"/>
                </a:moveTo>
                <a:lnTo>
                  <a:pt x="14438066" y="0"/>
                </a:lnTo>
                <a:lnTo>
                  <a:pt x="14438066" y="4478664"/>
                </a:lnTo>
                <a:lnTo>
                  <a:pt x="0" y="4478664"/>
                </a:lnTo>
                <a:lnTo>
                  <a:pt x="0" y="0"/>
                </a:lnTo>
                <a:close/>
              </a:path>
            </a:pathLst>
          </a:custGeom>
          <a:blipFill>
            <a:blip r:embed="rId4"/>
            <a:stretch>
              <a:fillRect l="0" t="0" r="0" b="0"/>
            </a:stretch>
          </a:blipFill>
        </p:spPr>
      </p:sp>
      <p:sp>
        <p:nvSpPr>
          <p:cNvPr name="Freeform 5" id="5"/>
          <p:cNvSpPr/>
          <p:nvPr/>
        </p:nvSpPr>
        <p:spPr>
          <a:xfrm flipH="false" flipV="false" rot="0">
            <a:off x="3849934" y="6020527"/>
            <a:ext cx="14438066" cy="4266473"/>
          </a:xfrm>
          <a:custGeom>
            <a:avLst/>
            <a:gdLst/>
            <a:ahLst/>
            <a:cxnLst/>
            <a:rect r="r" b="b" t="t" l="l"/>
            <a:pathLst>
              <a:path h="4266473" w="14438066">
                <a:moveTo>
                  <a:pt x="0" y="0"/>
                </a:moveTo>
                <a:lnTo>
                  <a:pt x="14438066" y="0"/>
                </a:lnTo>
                <a:lnTo>
                  <a:pt x="14438066" y="4266473"/>
                </a:lnTo>
                <a:lnTo>
                  <a:pt x="0" y="4266473"/>
                </a:lnTo>
                <a:lnTo>
                  <a:pt x="0" y="0"/>
                </a:lnTo>
                <a:close/>
              </a:path>
            </a:pathLst>
          </a:custGeom>
          <a:blipFill>
            <a:blip r:embed="rId5"/>
            <a:stretch>
              <a:fillRect l="0" t="0" r="0" b="0"/>
            </a:stretch>
          </a:blipFill>
        </p:spPr>
      </p:sp>
      <p:sp>
        <p:nvSpPr>
          <p:cNvPr name="TextBox 6" id="6"/>
          <p:cNvSpPr txBox="true"/>
          <p:nvPr/>
        </p:nvSpPr>
        <p:spPr>
          <a:xfrm rot="0">
            <a:off x="502537" y="3292873"/>
            <a:ext cx="3347397"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SET UP TIME</a:t>
            </a:r>
          </a:p>
        </p:txBody>
      </p:sp>
      <p:sp>
        <p:nvSpPr>
          <p:cNvPr name="TextBox 7" id="7"/>
          <p:cNvSpPr txBox="true"/>
          <p:nvPr/>
        </p:nvSpPr>
        <p:spPr>
          <a:xfrm rot="0">
            <a:off x="502537" y="7162800"/>
            <a:ext cx="3347397" cy="699516"/>
          </a:xfrm>
          <a:prstGeom prst="rect">
            <a:avLst/>
          </a:prstGeom>
        </p:spPr>
        <p:txBody>
          <a:bodyPr anchor="t" rtlCol="false" tIns="0" lIns="0" bIns="0" rIns="0">
            <a:spAutoFit/>
          </a:bodyPr>
          <a:lstStyle/>
          <a:p>
            <a:pPr>
              <a:lnSpc>
                <a:spcPts val="4992"/>
              </a:lnSpc>
              <a:spcBef>
                <a:spcPct val="0"/>
              </a:spcBef>
            </a:pPr>
            <a:r>
              <a:rPr lang="en-US" sz="4000">
                <a:solidFill>
                  <a:srgbClr val="000000"/>
                </a:solidFill>
                <a:latin typeface="Arial"/>
              </a:rPr>
              <a:t>HOLD TIME</a:t>
            </a:r>
          </a:p>
        </p:txBody>
      </p:sp>
      <p:sp>
        <p:nvSpPr>
          <p:cNvPr name="TextBox 8" id="8"/>
          <p:cNvSpPr txBox="true"/>
          <p:nvPr/>
        </p:nvSpPr>
        <p:spPr>
          <a:xfrm rot="0">
            <a:off x="0" y="329184"/>
            <a:ext cx="17259300" cy="699516"/>
          </a:xfrm>
          <a:prstGeom prst="rect">
            <a:avLst/>
          </a:prstGeom>
        </p:spPr>
        <p:txBody>
          <a:bodyPr anchor="t" rtlCol="false" tIns="0" lIns="0" bIns="0" rIns="0">
            <a:spAutoFit/>
          </a:bodyPr>
          <a:lstStyle/>
          <a:p>
            <a:pPr>
              <a:lnSpc>
                <a:spcPts val="4991"/>
              </a:lnSpc>
              <a:spcBef>
                <a:spcPct val="0"/>
              </a:spcBef>
            </a:pPr>
            <a:r>
              <a:rPr lang="en-US" sz="3999">
                <a:solidFill>
                  <a:srgbClr val="000000"/>
                </a:solidFill>
                <a:latin typeface="Arial Bold"/>
              </a:rPr>
              <a:t>3.2.7. POWER &amp; TIMING</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045881" y="4701991"/>
            <a:ext cx="11888578" cy="1453107"/>
          </a:xfrm>
          <a:prstGeom prst="rect">
            <a:avLst/>
          </a:prstGeom>
        </p:spPr>
        <p:txBody>
          <a:bodyPr anchor="t" rtlCol="false" tIns="0" lIns="0" bIns="0" rIns="0">
            <a:spAutoFit/>
          </a:bodyPr>
          <a:lstStyle/>
          <a:p>
            <a:pPr algn="l">
              <a:lnSpc>
                <a:spcPts val="8523"/>
              </a:lnSpc>
            </a:pPr>
            <a:r>
              <a:rPr lang="en-US" sz="11199">
                <a:solidFill>
                  <a:srgbClr val="FFFFFF"/>
                </a:solidFill>
                <a:latin typeface="Arial"/>
              </a:rPr>
              <a:t>4.RAM ARBITER</a:t>
            </a:r>
          </a:p>
        </p:txBody>
      </p:sp>
      <p:sp>
        <p:nvSpPr>
          <p:cNvPr name="Freeform 5" id="5"/>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45951" y="-123825"/>
            <a:ext cx="12596099"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Bold"/>
              </a:rPr>
              <a:t>4.1. </a:t>
            </a:r>
            <a:r>
              <a:rPr lang="en-US" sz="5000">
                <a:solidFill>
                  <a:srgbClr val="000000"/>
                </a:solidFill>
                <a:latin typeface="Arial Bold"/>
              </a:rPr>
              <a:t>Port Map in between RAM and Arbiter</a:t>
            </a: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86821" y="-5746173"/>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66845" y="1117636"/>
            <a:ext cx="9954309" cy="8051727"/>
          </a:xfrm>
          <a:custGeom>
            <a:avLst/>
            <a:gdLst/>
            <a:ahLst/>
            <a:cxnLst/>
            <a:rect r="r" b="b" t="t" l="l"/>
            <a:pathLst>
              <a:path h="8051727" w="9954309">
                <a:moveTo>
                  <a:pt x="0" y="0"/>
                </a:moveTo>
                <a:lnTo>
                  <a:pt x="9954310" y="0"/>
                </a:lnTo>
                <a:lnTo>
                  <a:pt x="9954310" y="8051728"/>
                </a:lnTo>
                <a:lnTo>
                  <a:pt x="0" y="8051728"/>
                </a:lnTo>
                <a:lnTo>
                  <a:pt x="0" y="0"/>
                </a:lnTo>
                <a:close/>
              </a:path>
            </a:pathLst>
          </a:custGeom>
          <a:blipFill>
            <a:blip r:embed="rId4"/>
            <a:stretch>
              <a:fillRect l="0" t="0" r="0" b="0"/>
            </a:stretch>
          </a:blipFill>
        </p:spPr>
      </p:sp>
      <p:sp>
        <p:nvSpPr>
          <p:cNvPr name="TextBox 6" id="6"/>
          <p:cNvSpPr txBox="true"/>
          <p:nvPr/>
        </p:nvSpPr>
        <p:spPr>
          <a:xfrm rot="0">
            <a:off x="4168482" y="9156411"/>
            <a:ext cx="9386658" cy="883844"/>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a:rPr>
              <a:t>Port Map between RAM &amp; Arbiter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2785947" y="7650153"/>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04046" y="-523426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59121">
            <a:off x="14135649" y="-5145606"/>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843167" y="5143500"/>
            <a:ext cx="13961352" cy="6746337"/>
          </a:xfrm>
          <a:custGeom>
            <a:avLst/>
            <a:gdLst/>
            <a:ahLst/>
            <a:cxnLst/>
            <a:rect r="r" b="b" t="t" l="l"/>
            <a:pathLst>
              <a:path h="6746337" w="13961352">
                <a:moveTo>
                  <a:pt x="0" y="0"/>
                </a:moveTo>
                <a:lnTo>
                  <a:pt x="13961352" y="0"/>
                </a:lnTo>
                <a:lnTo>
                  <a:pt x="13961352" y="6746337"/>
                </a:lnTo>
                <a:lnTo>
                  <a:pt x="0" y="6746337"/>
                </a:lnTo>
                <a:lnTo>
                  <a:pt x="0" y="0"/>
                </a:lnTo>
                <a:close/>
              </a:path>
            </a:pathLst>
          </a:custGeom>
          <a:blipFill>
            <a:blip r:embed="rId4"/>
            <a:stretch>
              <a:fillRect l="-5793" t="-24088" r="-1609" b="-24088"/>
            </a:stretch>
          </a:blipFill>
        </p:spPr>
      </p:sp>
      <p:sp>
        <p:nvSpPr>
          <p:cNvPr name="TextBox 6" id="6"/>
          <p:cNvSpPr txBox="true"/>
          <p:nvPr/>
        </p:nvSpPr>
        <p:spPr>
          <a:xfrm rot="0">
            <a:off x="286038" y="1047750"/>
            <a:ext cx="13093862" cy="5431298"/>
          </a:xfrm>
          <a:prstGeom prst="rect">
            <a:avLst/>
          </a:prstGeom>
        </p:spPr>
        <p:txBody>
          <a:bodyPr anchor="t" rtlCol="false" tIns="0" lIns="0" bIns="0" rIns="0">
            <a:spAutoFit/>
          </a:bodyPr>
          <a:lstStyle/>
          <a:p>
            <a:pPr>
              <a:lnSpc>
                <a:spcPts val="2866"/>
              </a:lnSpc>
            </a:pPr>
            <a:r>
              <a:rPr lang="en-US" sz="3049">
                <a:solidFill>
                  <a:srgbClr val="000000"/>
                </a:solidFill>
                <a:latin typeface="Arial"/>
              </a:rPr>
              <a:t>1.2. Problem Resolution:</a:t>
            </a:r>
          </a:p>
          <a:p>
            <a:pPr marL="658485" indent="-329243" lvl="1">
              <a:lnSpc>
                <a:spcPts val="2866"/>
              </a:lnSpc>
              <a:buFont typeface="Arial"/>
              <a:buChar char="•"/>
            </a:pPr>
            <a:r>
              <a:rPr lang="en-US" sz="3049">
                <a:solidFill>
                  <a:srgbClr val="000000"/>
                </a:solidFill>
                <a:latin typeface="Arial"/>
              </a:rPr>
              <a:t>To address these challenges, the project "Designing RAM Arbiter" focuses on researching and developing an intelligent and flexible Arbiter. The Arbiter will ensure that every memory access request is handled fairly, stably, and efficiently.</a:t>
            </a:r>
          </a:p>
          <a:p>
            <a:pPr marL="658485" indent="-329243" lvl="1">
              <a:lnSpc>
                <a:spcPts val="2866"/>
              </a:lnSpc>
              <a:buFont typeface="Arial"/>
              <a:buChar char="•"/>
            </a:pPr>
            <a:r>
              <a:rPr lang="en-US" sz="3049">
                <a:solidFill>
                  <a:srgbClr val="000000"/>
                </a:solidFill>
                <a:latin typeface="Arial"/>
              </a:rPr>
              <a:t>Through the research process, we will explore methods and algorithms to make informed decisions when multiple requests coincide. The goal is to build an Arbiter with flexible responsiveness, minimizing conflicts and ensuring that every system component has an opportunity for efficient memory access.</a:t>
            </a:r>
          </a:p>
          <a:p>
            <a:pPr marL="658485" indent="-329243" lvl="1">
              <a:lnSpc>
                <a:spcPts val="2866"/>
              </a:lnSpc>
              <a:buFont typeface="Arial"/>
              <a:buChar char="•"/>
            </a:pPr>
            <a:r>
              <a:rPr lang="en-US" sz="3049">
                <a:solidFill>
                  <a:srgbClr val="000000"/>
                </a:solidFill>
                <a:latin typeface="Arial"/>
              </a:rPr>
              <a:t>This project is not only technically oriented but also an opportunity to contribute to the development of asynchronous systems and memory management. It provides a practical solution to one of the most critical issues in this field.</a:t>
            </a:r>
          </a:p>
          <a:p>
            <a:pPr algn="l">
              <a:lnSpc>
                <a:spcPts val="2866"/>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72015" y="-123825"/>
            <a:ext cx="3775736"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Bold"/>
              </a:rPr>
              <a:t>4.2. CODING</a:t>
            </a: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86821" y="-5746173"/>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69606" y="1028700"/>
            <a:ext cx="7444823" cy="9258300"/>
          </a:xfrm>
          <a:custGeom>
            <a:avLst/>
            <a:gdLst/>
            <a:ahLst/>
            <a:cxnLst/>
            <a:rect r="r" b="b" t="t" l="l"/>
            <a:pathLst>
              <a:path h="9258300" w="7444823">
                <a:moveTo>
                  <a:pt x="0" y="0"/>
                </a:moveTo>
                <a:lnTo>
                  <a:pt x="7444823" y="0"/>
                </a:lnTo>
                <a:lnTo>
                  <a:pt x="7444823" y="9258300"/>
                </a:lnTo>
                <a:lnTo>
                  <a:pt x="0" y="9258300"/>
                </a:lnTo>
                <a:lnTo>
                  <a:pt x="0" y="0"/>
                </a:lnTo>
                <a:close/>
              </a:path>
            </a:pathLst>
          </a:custGeom>
          <a:blipFill>
            <a:blip r:embed="rId4"/>
            <a:stretch>
              <a:fillRect l="-1002" t="0" r="-1002" b="0"/>
            </a:stretch>
          </a:blipFill>
        </p:spPr>
      </p:sp>
      <p:sp>
        <p:nvSpPr>
          <p:cNvPr name="Freeform 6" id="6"/>
          <p:cNvSpPr/>
          <p:nvPr/>
        </p:nvSpPr>
        <p:spPr>
          <a:xfrm flipH="false" flipV="false" rot="0">
            <a:off x="9785821" y="1028700"/>
            <a:ext cx="7381100" cy="9258300"/>
          </a:xfrm>
          <a:custGeom>
            <a:avLst/>
            <a:gdLst/>
            <a:ahLst/>
            <a:cxnLst/>
            <a:rect r="r" b="b" t="t" l="l"/>
            <a:pathLst>
              <a:path h="9258300" w="7381100">
                <a:moveTo>
                  <a:pt x="0" y="0"/>
                </a:moveTo>
                <a:lnTo>
                  <a:pt x="7381099" y="0"/>
                </a:lnTo>
                <a:lnTo>
                  <a:pt x="7381099" y="9258300"/>
                </a:lnTo>
                <a:lnTo>
                  <a:pt x="0" y="9258300"/>
                </a:lnTo>
                <a:lnTo>
                  <a:pt x="0" y="0"/>
                </a:lnTo>
                <a:close/>
              </a:path>
            </a:pathLst>
          </a:custGeom>
          <a:blipFill>
            <a:blip r:embed="rId5"/>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6821" y="-5746173"/>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1278" y="874779"/>
            <a:ext cx="5409070" cy="9058046"/>
          </a:xfrm>
          <a:custGeom>
            <a:avLst/>
            <a:gdLst/>
            <a:ahLst/>
            <a:cxnLst/>
            <a:rect r="r" b="b" t="t" l="l"/>
            <a:pathLst>
              <a:path h="9058046" w="5409070">
                <a:moveTo>
                  <a:pt x="0" y="0"/>
                </a:moveTo>
                <a:lnTo>
                  <a:pt x="5409070" y="0"/>
                </a:lnTo>
                <a:lnTo>
                  <a:pt x="5409070" y="9058046"/>
                </a:lnTo>
                <a:lnTo>
                  <a:pt x="0" y="9058046"/>
                </a:lnTo>
                <a:lnTo>
                  <a:pt x="0" y="0"/>
                </a:lnTo>
                <a:close/>
              </a:path>
            </a:pathLst>
          </a:custGeom>
          <a:blipFill>
            <a:blip r:embed="rId4"/>
            <a:stretch>
              <a:fillRect l="0" t="0" r="0" b="0"/>
            </a:stretch>
          </a:blipFill>
        </p:spPr>
      </p:sp>
      <p:sp>
        <p:nvSpPr>
          <p:cNvPr name="Freeform 5" id="5"/>
          <p:cNvSpPr/>
          <p:nvPr/>
        </p:nvSpPr>
        <p:spPr>
          <a:xfrm flipH="false" flipV="false" rot="0">
            <a:off x="10066108" y="2038758"/>
            <a:ext cx="6820525" cy="6209485"/>
          </a:xfrm>
          <a:custGeom>
            <a:avLst/>
            <a:gdLst/>
            <a:ahLst/>
            <a:cxnLst/>
            <a:rect r="r" b="b" t="t" l="l"/>
            <a:pathLst>
              <a:path h="6209485" w="6820525">
                <a:moveTo>
                  <a:pt x="0" y="0"/>
                </a:moveTo>
                <a:lnTo>
                  <a:pt x="6820525" y="0"/>
                </a:lnTo>
                <a:lnTo>
                  <a:pt x="6820525" y="6209484"/>
                </a:lnTo>
                <a:lnTo>
                  <a:pt x="0" y="6209484"/>
                </a:lnTo>
                <a:lnTo>
                  <a:pt x="0" y="0"/>
                </a:lnTo>
                <a:close/>
              </a:path>
            </a:pathLst>
          </a:custGeom>
          <a:blipFill>
            <a:blip r:embed="rId5"/>
            <a:stretch>
              <a:fillRect l="0" t="0" r="0" b="0"/>
            </a:stretch>
          </a:blipFill>
        </p:spPr>
      </p:sp>
      <p:sp>
        <p:nvSpPr>
          <p:cNvPr name="TextBox 6" id="6"/>
          <p:cNvSpPr txBox="true"/>
          <p:nvPr/>
        </p:nvSpPr>
        <p:spPr>
          <a:xfrm rot="0">
            <a:off x="6772015" y="-123825"/>
            <a:ext cx="3775736" cy="883920"/>
          </a:xfrm>
          <a:prstGeom prst="rect">
            <a:avLst/>
          </a:prstGeom>
        </p:spPr>
        <p:txBody>
          <a:bodyPr anchor="t" rtlCol="false" tIns="0" lIns="0" bIns="0" rIns="0">
            <a:spAutoFit/>
          </a:bodyPr>
          <a:lstStyle/>
          <a:p>
            <a:pPr algn="ctr">
              <a:lnSpc>
                <a:spcPts val="6240"/>
              </a:lnSpc>
              <a:spcBef>
                <a:spcPct val="0"/>
              </a:spcBef>
            </a:pPr>
            <a:r>
              <a:rPr lang="en-US" sz="5000">
                <a:solidFill>
                  <a:srgbClr val="000000"/>
                </a:solidFill>
                <a:latin typeface="Arial Bold"/>
              </a:rPr>
              <a:t>4.2. CODING</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51646" y="-46497"/>
            <a:ext cx="11384708" cy="1674495"/>
          </a:xfrm>
          <a:prstGeom prst="rect">
            <a:avLst/>
          </a:prstGeom>
        </p:spPr>
        <p:txBody>
          <a:bodyPr anchor="t" rtlCol="false" tIns="0" lIns="0" bIns="0" rIns="0">
            <a:spAutoFit/>
          </a:bodyPr>
          <a:lstStyle/>
          <a:p>
            <a:pPr algn="ctr">
              <a:lnSpc>
                <a:spcPts val="6240"/>
              </a:lnSpc>
            </a:pPr>
            <a:r>
              <a:rPr lang="en-US" sz="5000">
                <a:solidFill>
                  <a:srgbClr val="000000"/>
                </a:solidFill>
                <a:latin typeface="Arial Bold"/>
              </a:rPr>
              <a:t>4.3. SCHEMATIC OF RAM ARBITER </a:t>
            </a:r>
          </a:p>
          <a:p>
            <a:pPr algn="ctr">
              <a:lnSpc>
                <a:spcPts val="6240"/>
              </a:lnSpc>
              <a:spcBef>
                <a:spcPct val="0"/>
              </a:spcBef>
            </a:pP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12799" y="-582410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6215" y="852662"/>
            <a:ext cx="17735569" cy="9434338"/>
          </a:xfrm>
          <a:custGeom>
            <a:avLst/>
            <a:gdLst/>
            <a:ahLst/>
            <a:cxnLst/>
            <a:rect r="r" b="b" t="t" l="l"/>
            <a:pathLst>
              <a:path h="9434338" w="17735569">
                <a:moveTo>
                  <a:pt x="0" y="0"/>
                </a:moveTo>
                <a:lnTo>
                  <a:pt x="17735570" y="0"/>
                </a:lnTo>
                <a:lnTo>
                  <a:pt x="17735570" y="9434338"/>
                </a:lnTo>
                <a:lnTo>
                  <a:pt x="0" y="9434338"/>
                </a:lnTo>
                <a:lnTo>
                  <a:pt x="0" y="0"/>
                </a:lnTo>
                <a:close/>
              </a:path>
            </a:pathLst>
          </a:custGeom>
          <a:blipFill>
            <a:blip r:embed="rId4"/>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85894" y="-123825"/>
            <a:ext cx="1764030" cy="2465070"/>
          </a:xfrm>
          <a:prstGeom prst="rect">
            <a:avLst/>
          </a:prstGeom>
        </p:spPr>
        <p:txBody>
          <a:bodyPr anchor="t" rtlCol="false" tIns="0" lIns="0" bIns="0" rIns="0">
            <a:spAutoFit/>
          </a:bodyPr>
          <a:lstStyle/>
          <a:p>
            <a:pPr algn="ctr">
              <a:lnSpc>
                <a:spcPts val="6240"/>
              </a:lnSpc>
            </a:pPr>
            <a:r>
              <a:rPr lang="en-US" sz="5000">
                <a:solidFill>
                  <a:srgbClr val="000000"/>
                </a:solidFill>
                <a:latin typeface="Arial Bold"/>
              </a:rPr>
              <a:t>FPGA</a:t>
            </a:r>
          </a:p>
          <a:p>
            <a:pPr algn="ctr">
              <a:lnSpc>
                <a:spcPts val="6240"/>
              </a:lnSpc>
            </a:pPr>
          </a:p>
          <a:p>
            <a:pPr algn="ctr">
              <a:lnSpc>
                <a:spcPts val="6240"/>
              </a:lnSpc>
              <a:spcBef>
                <a:spcPct val="0"/>
              </a:spcBef>
            </a:pP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502252" y="0"/>
            <a:ext cx="7283496" cy="10287000"/>
          </a:xfrm>
          <a:custGeom>
            <a:avLst/>
            <a:gdLst/>
            <a:ahLst/>
            <a:cxnLst/>
            <a:rect r="r" b="b" t="t" l="l"/>
            <a:pathLst>
              <a:path h="10287000" w="7283496">
                <a:moveTo>
                  <a:pt x="0" y="0"/>
                </a:moveTo>
                <a:lnTo>
                  <a:pt x="7283496" y="0"/>
                </a:lnTo>
                <a:lnTo>
                  <a:pt x="7283496" y="10287000"/>
                </a:lnTo>
                <a:lnTo>
                  <a:pt x="0" y="10287000"/>
                </a:lnTo>
                <a:lnTo>
                  <a:pt x="0" y="0"/>
                </a:lnTo>
                <a:close/>
              </a:path>
            </a:pathLst>
          </a:custGeom>
          <a:blipFill>
            <a:blip r:embed="rId4"/>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51646" y="-46497"/>
            <a:ext cx="11384708" cy="1674495"/>
          </a:xfrm>
          <a:prstGeom prst="rect">
            <a:avLst/>
          </a:prstGeom>
        </p:spPr>
        <p:txBody>
          <a:bodyPr anchor="t" rtlCol="false" tIns="0" lIns="0" bIns="0" rIns="0">
            <a:spAutoFit/>
          </a:bodyPr>
          <a:lstStyle/>
          <a:p>
            <a:pPr algn="ctr">
              <a:lnSpc>
                <a:spcPts val="6240"/>
              </a:lnSpc>
            </a:pPr>
            <a:r>
              <a:rPr lang="en-US" sz="5000">
                <a:solidFill>
                  <a:srgbClr val="000000"/>
                </a:solidFill>
                <a:latin typeface="Arial Bold"/>
              </a:rPr>
              <a:t> 4.4.TEST CASES FOR RAM ARBITER</a:t>
            </a:r>
          </a:p>
          <a:p>
            <a:pPr algn="ctr">
              <a:lnSpc>
                <a:spcPts val="6240"/>
              </a:lnSpc>
              <a:spcBef>
                <a:spcPct val="0"/>
              </a:spcBef>
            </a:pP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12799" y="-582410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59032" y="1884518"/>
            <a:ext cx="15369935" cy="6701180"/>
          </a:xfrm>
          <a:prstGeom prst="rect">
            <a:avLst/>
          </a:prstGeom>
        </p:spPr>
        <p:txBody>
          <a:bodyPr anchor="t" rtlCol="false" tIns="0" lIns="0" bIns="0" rIns="0">
            <a:spAutoFit/>
          </a:bodyPr>
          <a:lstStyle/>
          <a:p>
            <a:pPr>
              <a:lnSpc>
                <a:spcPts val="4094"/>
              </a:lnSpc>
            </a:pPr>
            <a:r>
              <a:rPr lang="en-US" sz="3280">
                <a:solidFill>
                  <a:srgbClr val="000000"/>
                </a:solidFill>
                <a:latin typeface="Arial"/>
              </a:rPr>
              <a:t>1. Client1 wants to read and Client2 wants to read in same RAM location at different time.</a:t>
            </a:r>
          </a:p>
          <a:p>
            <a:pPr>
              <a:lnSpc>
                <a:spcPts val="4094"/>
              </a:lnSpc>
            </a:pPr>
            <a:r>
              <a:rPr lang="en-US" sz="3280">
                <a:solidFill>
                  <a:srgbClr val="000000"/>
                </a:solidFill>
                <a:latin typeface="Arial"/>
              </a:rPr>
              <a:t>2. Client1 wants to read and Client2 wants to read in same RAM location at same time. </a:t>
            </a:r>
          </a:p>
          <a:p>
            <a:pPr>
              <a:lnSpc>
                <a:spcPts val="4094"/>
              </a:lnSpc>
            </a:pPr>
            <a:r>
              <a:rPr lang="en-US" sz="3280">
                <a:solidFill>
                  <a:srgbClr val="000000"/>
                </a:solidFill>
                <a:latin typeface="Arial"/>
              </a:rPr>
              <a:t>3. Client1 wants to read and write in the same RAM location and Client2 also wants to read in the RAM location where Client1 has written at different time.</a:t>
            </a:r>
          </a:p>
          <a:p>
            <a:pPr>
              <a:lnSpc>
                <a:spcPts val="4094"/>
              </a:lnSpc>
            </a:pPr>
            <a:r>
              <a:rPr lang="en-US" sz="3280">
                <a:solidFill>
                  <a:srgbClr val="000000"/>
                </a:solidFill>
                <a:latin typeface="Arial"/>
              </a:rPr>
              <a:t>4. Client1 wants to read and write in the same RAM location and Client2 also wants to read in the RAM location where Client1 has written at same time. </a:t>
            </a:r>
          </a:p>
          <a:p>
            <a:pPr>
              <a:lnSpc>
                <a:spcPts val="4094"/>
              </a:lnSpc>
            </a:pPr>
            <a:r>
              <a:rPr lang="en-US" sz="3280">
                <a:solidFill>
                  <a:srgbClr val="000000"/>
                </a:solidFill>
                <a:latin typeface="Arial"/>
              </a:rPr>
              <a:t>5. Client2 wants to read and write in the same RAM location and Client1 also wants to write in the RAM location where Client2 has written at same time. </a:t>
            </a:r>
          </a:p>
          <a:p>
            <a:pPr>
              <a:lnSpc>
                <a:spcPts val="4094"/>
              </a:lnSpc>
            </a:pPr>
            <a:r>
              <a:rPr lang="en-US" sz="3280">
                <a:solidFill>
                  <a:srgbClr val="000000"/>
                </a:solidFill>
                <a:latin typeface="Arial"/>
              </a:rPr>
              <a:t>6. Client2 wants to read and write in the same RAM location and Client1 also wants to read in the RAM location where Client2 has written at same time.</a:t>
            </a:r>
          </a:p>
          <a:p>
            <a:pPr>
              <a:lnSpc>
                <a:spcPts val="4094"/>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7963" y="78875"/>
            <a:ext cx="8006037" cy="681197"/>
          </a:xfrm>
          <a:prstGeom prst="rect">
            <a:avLst/>
          </a:prstGeom>
        </p:spPr>
        <p:txBody>
          <a:bodyPr anchor="t" rtlCol="false" tIns="0" lIns="0" bIns="0" rIns="0">
            <a:spAutoFit/>
          </a:bodyPr>
          <a:lstStyle/>
          <a:p>
            <a:pPr algn="ctr">
              <a:lnSpc>
                <a:spcPts val="4842"/>
              </a:lnSpc>
              <a:spcBef>
                <a:spcPct val="0"/>
              </a:spcBef>
            </a:pPr>
            <a:r>
              <a:rPr lang="en-US" sz="3880">
                <a:solidFill>
                  <a:srgbClr val="000000"/>
                </a:solidFill>
                <a:latin typeface="Arial Bold"/>
              </a:rPr>
              <a:t> 4.5. VERILOG TESTBENCH </a:t>
            </a: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77341" y="-4976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39207" y="1108001"/>
            <a:ext cx="6403548" cy="9051537"/>
          </a:xfrm>
          <a:custGeom>
            <a:avLst/>
            <a:gdLst/>
            <a:ahLst/>
            <a:cxnLst/>
            <a:rect r="r" b="b" t="t" l="l"/>
            <a:pathLst>
              <a:path h="9051537" w="6403548">
                <a:moveTo>
                  <a:pt x="0" y="0"/>
                </a:moveTo>
                <a:lnTo>
                  <a:pt x="6403549" y="0"/>
                </a:lnTo>
                <a:lnTo>
                  <a:pt x="6403549" y="9051536"/>
                </a:lnTo>
                <a:lnTo>
                  <a:pt x="0" y="9051536"/>
                </a:lnTo>
                <a:lnTo>
                  <a:pt x="0" y="0"/>
                </a:lnTo>
                <a:close/>
              </a:path>
            </a:pathLst>
          </a:custGeom>
          <a:blipFill>
            <a:blip r:embed="rId4"/>
            <a:stretch>
              <a:fillRect l="0" t="0" r="0" b="0"/>
            </a:stretch>
          </a:blipFill>
        </p:spPr>
      </p:sp>
      <p:sp>
        <p:nvSpPr>
          <p:cNvPr name="Freeform 6" id="6"/>
          <p:cNvSpPr/>
          <p:nvPr/>
        </p:nvSpPr>
        <p:spPr>
          <a:xfrm flipH="false" flipV="false" rot="0">
            <a:off x="9144000" y="1108001"/>
            <a:ext cx="5906708" cy="9051537"/>
          </a:xfrm>
          <a:custGeom>
            <a:avLst/>
            <a:gdLst/>
            <a:ahLst/>
            <a:cxnLst/>
            <a:rect r="r" b="b" t="t" l="l"/>
            <a:pathLst>
              <a:path h="9051537" w="5906708">
                <a:moveTo>
                  <a:pt x="0" y="0"/>
                </a:moveTo>
                <a:lnTo>
                  <a:pt x="5906708" y="0"/>
                </a:lnTo>
                <a:lnTo>
                  <a:pt x="5906708" y="9051536"/>
                </a:lnTo>
                <a:lnTo>
                  <a:pt x="0" y="9051536"/>
                </a:lnTo>
                <a:lnTo>
                  <a:pt x="0" y="0"/>
                </a:lnTo>
                <a:close/>
              </a:path>
            </a:pathLst>
          </a:custGeom>
          <a:blipFill>
            <a:blip r:embed="rId5"/>
            <a:stretch>
              <a:fillRect l="0" t="0" r="0" b="0"/>
            </a:stretch>
          </a:blipFill>
        </p:spPr>
      </p:sp>
      <p:sp>
        <p:nvSpPr>
          <p:cNvPr name="TextBox 7" id="7"/>
          <p:cNvSpPr txBox="true"/>
          <p:nvPr/>
        </p:nvSpPr>
        <p:spPr>
          <a:xfrm rot="0">
            <a:off x="2461902" y="702922"/>
            <a:ext cx="3676042" cy="405079"/>
          </a:xfrm>
          <a:prstGeom prst="rect">
            <a:avLst/>
          </a:prstGeom>
        </p:spPr>
        <p:txBody>
          <a:bodyPr anchor="t" rtlCol="false" tIns="0" lIns="0" bIns="0" rIns="0">
            <a:spAutoFit/>
          </a:bodyPr>
          <a:lstStyle/>
          <a:p>
            <a:pPr algn="ctr">
              <a:lnSpc>
                <a:spcPts val="2870"/>
              </a:lnSpc>
              <a:spcBef>
                <a:spcPct val="0"/>
              </a:spcBef>
            </a:pPr>
            <a:r>
              <a:rPr lang="en-US" sz="2300">
                <a:solidFill>
                  <a:srgbClr val="000000"/>
                </a:solidFill>
                <a:latin typeface="Arial Bold"/>
              </a:rPr>
              <a:t>4.5.1. TESTBENCH CODE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7963" y="78875"/>
            <a:ext cx="8006037" cy="681197"/>
          </a:xfrm>
          <a:prstGeom prst="rect">
            <a:avLst/>
          </a:prstGeom>
        </p:spPr>
        <p:txBody>
          <a:bodyPr anchor="t" rtlCol="false" tIns="0" lIns="0" bIns="0" rIns="0">
            <a:spAutoFit/>
          </a:bodyPr>
          <a:lstStyle/>
          <a:p>
            <a:pPr algn="ctr">
              <a:lnSpc>
                <a:spcPts val="4842"/>
              </a:lnSpc>
              <a:spcBef>
                <a:spcPct val="0"/>
              </a:spcBef>
            </a:pPr>
            <a:r>
              <a:rPr lang="en-US" sz="3880">
                <a:solidFill>
                  <a:srgbClr val="000000"/>
                </a:solidFill>
                <a:latin typeface="Arial Bold"/>
              </a:rPr>
              <a:t> 4.5. VERILOG TESTBENCH </a:t>
            </a: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77341" y="-4976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45034" y="1108001"/>
            <a:ext cx="5909777" cy="9051537"/>
          </a:xfrm>
          <a:custGeom>
            <a:avLst/>
            <a:gdLst/>
            <a:ahLst/>
            <a:cxnLst/>
            <a:rect r="r" b="b" t="t" l="l"/>
            <a:pathLst>
              <a:path h="9051537" w="5909777">
                <a:moveTo>
                  <a:pt x="0" y="0"/>
                </a:moveTo>
                <a:lnTo>
                  <a:pt x="5909778" y="0"/>
                </a:lnTo>
                <a:lnTo>
                  <a:pt x="5909778" y="9051536"/>
                </a:lnTo>
                <a:lnTo>
                  <a:pt x="0" y="9051536"/>
                </a:lnTo>
                <a:lnTo>
                  <a:pt x="0" y="0"/>
                </a:lnTo>
                <a:close/>
              </a:path>
            </a:pathLst>
          </a:custGeom>
          <a:blipFill>
            <a:blip r:embed="rId4"/>
            <a:stretch>
              <a:fillRect l="0" t="0" r="0" b="0"/>
            </a:stretch>
          </a:blipFill>
        </p:spPr>
      </p:sp>
      <p:sp>
        <p:nvSpPr>
          <p:cNvPr name="TextBox 6" id="6"/>
          <p:cNvSpPr txBox="true"/>
          <p:nvPr/>
        </p:nvSpPr>
        <p:spPr>
          <a:xfrm rot="0">
            <a:off x="2461902" y="702922"/>
            <a:ext cx="3676042" cy="405079"/>
          </a:xfrm>
          <a:prstGeom prst="rect">
            <a:avLst/>
          </a:prstGeom>
        </p:spPr>
        <p:txBody>
          <a:bodyPr anchor="t" rtlCol="false" tIns="0" lIns="0" bIns="0" rIns="0">
            <a:spAutoFit/>
          </a:bodyPr>
          <a:lstStyle/>
          <a:p>
            <a:pPr algn="ctr">
              <a:lnSpc>
                <a:spcPts val="2870"/>
              </a:lnSpc>
              <a:spcBef>
                <a:spcPct val="0"/>
              </a:spcBef>
            </a:pPr>
            <a:r>
              <a:rPr lang="en-US" sz="2300">
                <a:solidFill>
                  <a:srgbClr val="000000"/>
                </a:solidFill>
                <a:latin typeface="Arial Bold"/>
              </a:rPr>
              <a:t>4.5.1. TESTBENCH CODE</a:t>
            </a:r>
          </a:p>
        </p:txBody>
      </p:sp>
      <p:sp>
        <p:nvSpPr>
          <p:cNvPr name="Freeform 7" id="7"/>
          <p:cNvSpPr/>
          <p:nvPr/>
        </p:nvSpPr>
        <p:spPr>
          <a:xfrm flipH="false" flipV="false" rot="0">
            <a:off x="8933714" y="1203049"/>
            <a:ext cx="6775030" cy="5771322"/>
          </a:xfrm>
          <a:custGeom>
            <a:avLst/>
            <a:gdLst/>
            <a:ahLst/>
            <a:cxnLst/>
            <a:rect r="r" b="b" t="t" l="l"/>
            <a:pathLst>
              <a:path h="5771322" w="6775030">
                <a:moveTo>
                  <a:pt x="0" y="0"/>
                </a:moveTo>
                <a:lnTo>
                  <a:pt x="6775030" y="0"/>
                </a:lnTo>
                <a:lnTo>
                  <a:pt x="6775030" y="5771322"/>
                </a:lnTo>
                <a:lnTo>
                  <a:pt x="0" y="5771322"/>
                </a:lnTo>
                <a:lnTo>
                  <a:pt x="0" y="0"/>
                </a:lnTo>
                <a:close/>
              </a:path>
            </a:pathLst>
          </a:custGeom>
          <a:blipFill>
            <a:blip r:embed="rId5"/>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72971" y="733425"/>
            <a:ext cx="13207843" cy="4806208"/>
          </a:xfrm>
          <a:custGeom>
            <a:avLst/>
            <a:gdLst/>
            <a:ahLst/>
            <a:cxnLst/>
            <a:rect r="r" b="b" t="t" l="l"/>
            <a:pathLst>
              <a:path h="4806208" w="13207843">
                <a:moveTo>
                  <a:pt x="0" y="0"/>
                </a:moveTo>
                <a:lnTo>
                  <a:pt x="13207843" y="0"/>
                </a:lnTo>
                <a:lnTo>
                  <a:pt x="13207843" y="4806208"/>
                </a:lnTo>
                <a:lnTo>
                  <a:pt x="0" y="4806208"/>
                </a:lnTo>
                <a:lnTo>
                  <a:pt x="0" y="0"/>
                </a:lnTo>
                <a:close/>
              </a:path>
            </a:pathLst>
          </a:custGeom>
          <a:blipFill>
            <a:blip r:embed="rId4"/>
            <a:stretch>
              <a:fillRect l="0" t="0" r="0" b="-34398"/>
            </a:stretch>
          </a:blipFill>
        </p:spPr>
      </p:sp>
      <p:sp>
        <p:nvSpPr>
          <p:cNvPr name="TextBox 5" id="5"/>
          <p:cNvSpPr txBox="true"/>
          <p:nvPr/>
        </p:nvSpPr>
        <p:spPr>
          <a:xfrm rot="0">
            <a:off x="3999726" y="208788"/>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811903" y="5785561"/>
            <a:ext cx="13476370" cy="34727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 Case 1: Client1 wants to read and Client2 wants to read in same RAM location at different time.</a:t>
            </a:r>
          </a:p>
          <a:p>
            <a:pPr algn="just">
              <a:lnSpc>
                <a:spcPts val="2745"/>
              </a:lnSpc>
            </a:pPr>
          </a:p>
          <a:p>
            <a:pPr algn="just">
              <a:lnSpc>
                <a:spcPts val="2745"/>
              </a:lnSpc>
            </a:pPr>
            <a:r>
              <a:rPr lang="en-US" sz="2199">
                <a:solidFill>
                  <a:srgbClr val="000000"/>
                </a:solidFill>
                <a:latin typeface="Arial"/>
              </a:rPr>
              <a:t>During the first RAM_DEPTH cycle, Client1 perform write operation at the address location “1010”. Subsequently in the next RAM_DEPTH cycle, both Client1 and Client2 try to access the RAM to read the same RAM address location. Since it a priority based arbitration system, Client1 gets access to the RAM compared to Client2. It is only when Client1 does not require the read operation any longer that the system grants access to Client2 which reads from the same location. There is a time delay of 500 ns after which Client1 sets its RD_EN_C1 to active low signal. Since both access the same RAM location at different time, this does not affect the clients on the whole.</a:t>
            </a:r>
          </a:p>
          <a:p>
            <a:pPr algn="just">
              <a:lnSpc>
                <a:spcPts val="2745"/>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83167" y="900523"/>
            <a:ext cx="12255682" cy="4476574"/>
          </a:xfrm>
          <a:custGeom>
            <a:avLst/>
            <a:gdLst/>
            <a:ahLst/>
            <a:cxnLst/>
            <a:rect r="r" b="b" t="t" l="l"/>
            <a:pathLst>
              <a:path h="4476574" w="12255682">
                <a:moveTo>
                  <a:pt x="0" y="0"/>
                </a:moveTo>
                <a:lnTo>
                  <a:pt x="12255681" y="0"/>
                </a:lnTo>
                <a:lnTo>
                  <a:pt x="12255681" y="4476574"/>
                </a:lnTo>
                <a:lnTo>
                  <a:pt x="0" y="4476574"/>
                </a:lnTo>
                <a:lnTo>
                  <a:pt x="0" y="0"/>
                </a:lnTo>
                <a:close/>
              </a:path>
            </a:pathLst>
          </a:custGeom>
          <a:blipFill>
            <a:blip r:embed="rId4"/>
            <a:stretch>
              <a:fillRect l="0" t="0" r="0" b="-31069"/>
            </a:stretch>
          </a:blipFill>
        </p:spPr>
      </p:sp>
      <p:sp>
        <p:nvSpPr>
          <p:cNvPr name="TextBox 5" id="5"/>
          <p:cNvSpPr txBox="true"/>
          <p:nvPr/>
        </p:nvSpPr>
        <p:spPr>
          <a:xfrm rot="0">
            <a:off x="3999726" y="183589"/>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811903" y="5785561"/>
            <a:ext cx="13476370" cy="24440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 Case 2: Client1 wants to read and Client2 wants to read in same RAM location at same time. </a:t>
            </a:r>
          </a:p>
          <a:p>
            <a:pPr algn="just">
              <a:lnSpc>
                <a:spcPts val="2745"/>
              </a:lnSpc>
            </a:pPr>
          </a:p>
          <a:p>
            <a:pPr algn="just">
              <a:lnSpc>
                <a:spcPts val="2745"/>
              </a:lnSpc>
            </a:pPr>
            <a:r>
              <a:rPr lang="en-US" sz="2199">
                <a:solidFill>
                  <a:srgbClr val="000000"/>
                </a:solidFill>
                <a:latin typeface="Arial"/>
              </a:rPr>
              <a:t>The present case is similar to the previous test case differing only in the fact that here the scheme of priority based arbitration is clearly visible. During the second RAM_DEPTH cycle, both the clients try to access the same RAM location at the same time but only Client1 gets access to the RAM. Since there is no output at ACK_C2 pin it bears testimony to our claims.</a:t>
            </a:r>
          </a:p>
          <a:p>
            <a:pPr algn="just">
              <a:lnSpc>
                <a:spcPts val="2745"/>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1143" y="740400"/>
            <a:ext cx="12365714" cy="4403100"/>
          </a:xfrm>
          <a:custGeom>
            <a:avLst/>
            <a:gdLst/>
            <a:ahLst/>
            <a:cxnLst/>
            <a:rect r="r" b="b" t="t" l="l"/>
            <a:pathLst>
              <a:path h="4403100" w="12365714">
                <a:moveTo>
                  <a:pt x="0" y="0"/>
                </a:moveTo>
                <a:lnTo>
                  <a:pt x="12365714" y="0"/>
                </a:lnTo>
                <a:lnTo>
                  <a:pt x="12365714" y="4403100"/>
                </a:lnTo>
                <a:lnTo>
                  <a:pt x="0" y="4403100"/>
                </a:lnTo>
                <a:lnTo>
                  <a:pt x="0" y="0"/>
                </a:lnTo>
                <a:close/>
              </a:path>
            </a:pathLst>
          </a:custGeom>
          <a:blipFill>
            <a:blip r:embed="rId4"/>
            <a:stretch>
              <a:fillRect l="0" t="0" r="0" b="0"/>
            </a:stretch>
          </a:blipFill>
        </p:spPr>
      </p:sp>
      <p:sp>
        <p:nvSpPr>
          <p:cNvPr name="TextBox 5" id="5"/>
          <p:cNvSpPr txBox="true"/>
          <p:nvPr/>
        </p:nvSpPr>
        <p:spPr>
          <a:xfrm rot="0">
            <a:off x="3999726" y="-76200"/>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1028700" y="5099761"/>
            <a:ext cx="13476370" cy="41585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 Case 3: Client1 wants to read and write in the same RAM location and Client2 also wants to read in the RAM location where Client1 has written at different time.</a:t>
            </a:r>
          </a:p>
          <a:p>
            <a:pPr algn="just">
              <a:lnSpc>
                <a:spcPts val="2745"/>
              </a:lnSpc>
            </a:pPr>
          </a:p>
          <a:p>
            <a:pPr algn="just">
              <a:lnSpc>
                <a:spcPts val="2745"/>
              </a:lnSpc>
            </a:pPr>
            <a:r>
              <a:rPr lang="en-US" sz="2199">
                <a:solidFill>
                  <a:srgbClr val="000000"/>
                </a:solidFill>
                <a:latin typeface="Arial"/>
              </a:rPr>
              <a:t>In this test case Client1 performs the write operation at the address location “1001”. In the second RAM_DEPTH cycle, Client1 as it enjoys the higher priority among the two, can simultaneously perform the read and write operation. It writes the data “10100011” at the previous address location However as previously also discussed, the output at the RDDATA_C1 pin is the apparent output which comes from the temporary register located in the Arbiter itself which provides this output when client1 performs the read operation. Since Client2 access the system at a different time (i.e. after 500 ns), the arbiter grants permission to Client2 to read from the same location as Client1 is not using the read operation. This can be observed by the setting low of the RD_EN_C1 signal near 2500 ns mark in the waveform graph.</a:t>
            </a:r>
          </a:p>
          <a:p>
            <a:pPr algn="just">
              <a:lnSpc>
                <a:spcPts val="274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5143" y="4648091"/>
            <a:ext cx="11137713" cy="1028917"/>
          </a:xfrm>
          <a:prstGeom prst="rect">
            <a:avLst/>
          </a:prstGeom>
        </p:spPr>
        <p:txBody>
          <a:bodyPr anchor="t" rtlCol="false" tIns="0" lIns="0" bIns="0" rIns="0">
            <a:spAutoFit/>
          </a:bodyPr>
          <a:lstStyle/>
          <a:p>
            <a:pPr algn="l">
              <a:lnSpc>
                <a:spcPts val="1404"/>
              </a:lnSpc>
            </a:pPr>
          </a:p>
          <a:p>
            <a:pPr algn="l">
              <a:lnSpc>
                <a:spcPts val="5900"/>
              </a:lnSpc>
            </a:pPr>
            <a:r>
              <a:rPr lang="en-US" sz="6146">
                <a:solidFill>
                  <a:srgbClr val="FFFFFF"/>
                </a:solidFill>
                <a:latin typeface="Arial Bold"/>
              </a:rPr>
              <a:t> PART B: MAIN CONTENT</a:t>
            </a:r>
          </a:p>
        </p:txBody>
      </p:sp>
      <p:sp>
        <p:nvSpPr>
          <p:cNvPr name="Freeform 4" id="4"/>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77716" y="837346"/>
            <a:ext cx="12332567" cy="4529907"/>
          </a:xfrm>
          <a:custGeom>
            <a:avLst/>
            <a:gdLst/>
            <a:ahLst/>
            <a:cxnLst/>
            <a:rect r="r" b="b" t="t" l="l"/>
            <a:pathLst>
              <a:path h="4529907" w="12332567">
                <a:moveTo>
                  <a:pt x="0" y="0"/>
                </a:moveTo>
                <a:lnTo>
                  <a:pt x="12332568" y="0"/>
                </a:lnTo>
                <a:lnTo>
                  <a:pt x="12332568" y="4529907"/>
                </a:lnTo>
                <a:lnTo>
                  <a:pt x="0" y="4529907"/>
                </a:lnTo>
                <a:lnTo>
                  <a:pt x="0" y="0"/>
                </a:lnTo>
                <a:close/>
              </a:path>
            </a:pathLst>
          </a:custGeom>
          <a:blipFill>
            <a:blip r:embed="rId4"/>
            <a:stretch>
              <a:fillRect l="0" t="0" r="0" b="0"/>
            </a:stretch>
          </a:blipFill>
        </p:spPr>
      </p:sp>
      <p:sp>
        <p:nvSpPr>
          <p:cNvPr name="TextBox 5" id="5"/>
          <p:cNvSpPr txBox="true"/>
          <p:nvPr/>
        </p:nvSpPr>
        <p:spPr>
          <a:xfrm rot="0">
            <a:off x="3999726" y="-76200"/>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811903" y="5785561"/>
            <a:ext cx="13476370" cy="34727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 Case 4: Client1 wants to read and write in the same RAM location and Client2 also wants to read in the RAM location where Client1 has written at same time.</a:t>
            </a:r>
          </a:p>
          <a:p>
            <a:pPr algn="just">
              <a:lnSpc>
                <a:spcPts val="2745"/>
              </a:lnSpc>
            </a:pPr>
          </a:p>
          <a:p>
            <a:pPr algn="just">
              <a:lnSpc>
                <a:spcPts val="2745"/>
              </a:lnSpc>
            </a:pPr>
            <a:r>
              <a:rPr lang="en-US" sz="2199">
                <a:solidFill>
                  <a:srgbClr val="000000"/>
                </a:solidFill>
                <a:latin typeface="Arial"/>
              </a:rPr>
              <a:t>Client1 performs the write operation at the address location “1001”. In the second RAM_DEPTH cycle, Client1 as it enjoys the higher priority among the two, can simultaneously perform the read and write operation. It writes the data “10100011” at the previous address location. However as previously also discussed, the output at the RDDATA_C1 pin is the apparent output which comes from the temporary register located in the Arbiter itself which provides this output when client1 performs the read operation. Since Client2 access the system at the same time, hence Client2 is unable to access the RAM at all. </a:t>
            </a:r>
          </a:p>
          <a:p>
            <a:pPr algn="just">
              <a:lnSpc>
                <a:spcPts val="2745"/>
              </a:lnSpc>
            </a:pPr>
          </a:p>
          <a:p>
            <a:pPr algn="just">
              <a:lnSpc>
                <a:spcPts val="2745"/>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13870" y="653093"/>
            <a:ext cx="12460259" cy="4800100"/>
          </a:xfrm>
          <a:custGeom>
            <a:avLst/>
            <a:gdLst/>
            <a:ahLst/>
            <a:cxnLst/>
            <a:rect r="r" b="b" t="t" l="l"/>
            <a:pathLst>
              <a:path h="4800100" w="12460259">
                <a:moveTo>
                  <a:pt x="0" y="0"/>
                </a:moveTo>
                <a:lnTo>
                  <a:pt x="12460260" y="0"/>
                </a:lnTo>
                <a:lnTo>
                  <a:pt x="12460260" y="4800100"/>
                </a:lnTo>
                <a:lnTo>
                  <a:pt x="0" y="4800100"/>
                </a:lnTo>
                <a:lnTo>
                  <a:pt x="0" y="0"/>
                </a:lnTo>
                <a:close/>
              </a:path>
            </a:pathLst>
          </a:custGeom>
          <a:blipFill>
            <a:blip r:embed="rId4"/>
            <a:stretch>
              <a:fillRect l="0" t="0" r="0" b="0"/>
            </a:stretch>
          </a:blipFill>
        </p:spPr>
      </p:sp>
      <p:sp>
        <p:nvSpPr>
          <p:cNvPr name="TextBox 5" id="5"/>
          <p:cNvSpPr txBox="true"/>
          <p:nvPr/>
        </p:nvSpPr>
        <p:spPr>
          <a:xfrm rot="0">
            <a:off x="3999726" y="-76200"/>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811903" y="5600700"/>
            <a:ext cx="13476370" cy="41585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 Case 5: Client2 wants to read and write in the same RAM location and Client1 also wants to write in the RAM location where Client2 has written at same time. </a:t>
            </a:r>
          </a:p>
          <a:p>
            <a:pPr algn="just">
              <a:lnSpc>
                <a:spcPts val="2745"/>
              </a:lnSpc>
            </a:pPr>
          </a:p>
          <a:p>
            <a:pPr algn="just">
              <a:lnSpc>
                <a:spcPts val="2745"/>
              </a:lnSpc>
            </a:pPr>
            <a:r>
              <a:rPr lang="en-US" sz="2199">
                <a:solidFill>
                  <a:srgbClr val="000000"/>
                </a:solidFill>
                <a:latin typeface="Arial"/>
              </a:rPr>
              <a:t>During the first RAM_DEPTH cycle, Client2 performs the write operation at the address location “1001”. The data written is “11100011”. However in the second RAM_DEPTH cycle, since Client2 has a lower priority in the system, it can only read or write at any given time. The Arbiter only allows Client2 to read from the address location “1001”. This can verified from the pulses at the output pins of ACK_C2.Moreover, since Client2 reads, the arbiter at a later time allows Client1 to write to the RAM at the same address location. Almost instantaneously, the data given is sent to the input pins of the RAM and is also reflected at the output pins of DATAOUT_C2 and RDDATA_C1, the reason for which had already been discussed. We observe that the write operation of Client2 during the second RAM_DEPTH cycle is omitted.</a:t>
            </a:r>
          </a:p>
          <a:p>
            <a:pPr algn="just">
              <a:lnSpc>
                <a:spcPts val="2745"/>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9068" y="-36004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10429" y="842585"/>
            <a:ext cx="12267142" cy="4300915"/>
          </a:xfrm>
          <a:custGeom>
            <a:avLst/>
            <a:gdLst/>
            <a:ahLst/>
            <a:cxnLst/>
            <a:rect r="r" b="b" t="t" l="l"/>
            <a:pathLst>
              <a:path h="4300915" w="12267142">
                <a:moveTo>
                  <a:pt x="0" y="0"/>
                </a:moveTo>
                <a:lnTo>
                  <a:pt x="12267142" y="0"/>
                </a:lnTo>
                <a:lnTo>
                  <a:pt x="12267142" y="4300915"/>
                </a:lnTo>
                <a:lnTo>
                  <a:pt x="0" y="4300915"/>
                </a:lnTo>
                <a:lnTo>
                  <a:pt x="0" y="0"/>
                </a:lnTo>
                <a:close/>
              </a:path>
            </a:pathLst>
          </a:custGeom>
          <a:blipFill>
            <a:blip r:embed="rId4"/>
            <a:stretch>
              <a:fillRect l="0" t="0" r="0" b="0"/>
            </a:stretch>
          </a:blipFill>
        </p:spPr>
      </p:sp>
      <p:sp>
        <p:nvSpPr>
          <p:cNvPr name="TextBox 5" id="5"/>
          <p:cNvSpPr txBox="true"/>
          <p:nvPr/>
        </p:nvSpPr>
        <p:spPr>
          <a:xfrm rot="0">
            <a:off x="3999726" y="-76200"/>
            <a:ext cx="10288548" cy="524637"/>
          </a:xfrm>
          <a:prstGeom prst="rect">
            <a:avLst/>
          </a:prstGeom>
        </p:spPr>
        <p:txBody>
          <a:bodyPr anchor="t" rtlCol="false" tIns="0" lIns="0" bIns="0" rIns="0">
            <a:spAutoFit/>
          </a:bodyPr>
          <a:lstStyle/>
          <a:p>
            <a:pPr algn="ctr">
              <a:lnSpc>
                <a:spcPts val="3744"/>
              </a:lnSpc>
              <a:spcBef>
                <a:spcPct val="0"/>
              </a:spcBef>
            </a:pPr>
            <a:r>
              <a:rPr lang="en-US" sz="3000">
                <a:solidFill>
                  <a:srgbClr val="000000"/>
                </a:solidFill>
                <a:latin typeface="Arial Bold"/>
              </a:rPr>
              <a:t>4.5.2. WAVEFORM AND ANALYSIS OF THE TEST CASES</a:t>
            </a:r>
          </a:p>
        </p:txBody>
      </p:sp>
      <p:sp>
        <p:nvSpPr>
          <p:cNvPr name="TextBox 6" id="6"/>
          <p:cNvSpPr txBox="true"/>
          <p:nvPr/>
        </p:nvSpPr>
        <p:spPr>
          <a:xfrm rot="0">
            <a:off x="1183031" y="5785561"/>
            <a:ext cx="13476370" cy="3129839"/>
          </a:xfrm>
          <a:prstGeom prst="rect">
            <a:avLst/>
          </a:prstGeom>
        </p:spPr>
        <p:txBody>
          <a:bodyPr anchor="t" rtlCol="false" tIns="0" lIns="0" bIns="0" rIns="0">
            <a:spAutoFit/>
          </a:bodyPr>
          <a:lstStyle/>
          <a:p>
            <a:pPr algn="just">
              <a:lnSpc>
                <a:spcPts val="2745"/>
              </a:lnSpc>
            </a:pPr>
            <a:r>
              <a:rPr lang="en-US" sz="2199">
                <a:solidFill>
                  <a:srgbClr val="000000"/>
                </a:solidFill>
                <a:latin typeface="Arial Bold"/>
              </a:rPr>
              <a:t>Case 6: Client2 wants to read and write in the same RAM location and Client1 also wants to read in the RAM location where Client2 has written at same time.</a:t>
            </a:r>
          </a:p>
          <a:p>
            <a:pPr algn="just">
              <a:lnSpc>
                <a:spcPts val="2745"/>
              </a:lnSpc>
            </a:pPr>
          </a:p>
          <a:p>
            <a:pPr algn="just">
              <a:lnSpc>
                <a:spcPts val="2745"/>
              </a:lnSpc>
            </a:pPr>
            <a:r>
              <a:rPr lang="en-US" sz="2199">
                <a:solidFill>
                  <a:srgbClr val="000000"/>
                </a:solidFill>
                <a:latin typeface="Arial"/>
              </a:rPr>
              <a:t>In this case, Client2 performs a write operation during the first RAM_DEPTH cycle. In the next cycle, one would observe that around 1700-1800 ns that Client2 performs the read operation on the address location “1010”.This is more clear from the type of the output pulses at the output pin of ACK_C2. But almost within 25-50 ns, we see that the Arbiter grants the read operation to Client1 who enjoys a higher priority. The ACK_C2 signals stops giving any output. Since both Client1 and Client2 try to perform the read operation at the same time, it may be somewhat difficult to comprehend the change with the naked eye.</a:t>
            </a:r>
          </a:p>
          <a:p>
            <a:pPr algn="just">
              <a:lnSpc>
                <a:spcPts val="2745"/>
              </a:lnSpc>
              <a:spcBef>
                <a:spcPct val="0"/>
              </a:spcBef>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18455" y="-123825"/>
            <a:ext cx="7237455" cy="3435080"/>
          </a:xfrm>
          <a:prstGeom prst="rect">
            <a:avLst/>
          </a:prstGeom>
        </p:spPr>
        <p:txBody>
          <a:bodyPr anchor="t" rtlCol="false" tIns="0" lIns="0" bIns="0" rIns="0">
            <a:spAutoFit/>
          </a:bodyPr>
          <a:lstStyle/>
          <a:p>
            <a:pPr algn="ctr">
              <a:lnSpc>
                <a:spcPts val="6597"/>
              </a:lnSpc>
            </a:pPr>
            <a:r>
              <a:rPr lang="en-US" sz="5286">
                <a:solidFill>
                  <a:srgbClr val="000000"/>
                </a:solidFill>
                <a:latin typeface="Arial Bold"/>
              </a:rPr>
              <a:t>4.6.  POWER &amp; TIMING</a:t>
            </a:r>
          </a:p>
          <a:p>
            <a:pPr algn="ctr">
              <a:lnSpc>
                <a:spcPts val="6597"/>
              </a:lnSpc>
            </a:pPr>
          </a:p>
          <a:p>
            <a:pPr algn="ctr">
              <a:lnSpc>
                <a:spcPts val="6597"/>
              </a:lnSpc>
            </a:pPr>
          </a:p>
          <a:p>
            <a:pPr algn="ctr">
              <a:lnSpc>
                <a:spcPts val="6597"/>
              </a:lnSpc>
              <a:spcBef>
                <a:spcPct val="0"/>
              </a:spcBef>
            </a:pPr>
          </a:p>
        </p:txBody>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77341" y="-4976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1510789"/>
            <a:ext cx="18288000" cy="8776211"/>
          </a:xfrm>
          <a:custGeom>
            <a:avLst/>
            <a:gdLst/>
            <a:ahLst/>
            <a:cxnLst/>
            <a:rect r="r" b="b" t="t" l="l"/>
            <a:pathLst>
              <a:path h="8776211" w="18288000">
                <a:moveTo>
                  <a:pt x="0" y="0"/>
                </a:moveTo>
                <a:lnTo>
                  <a:pt x="18288000" y="0"/>
                </a:lnTo>
                <a:lnTo>
                  <a:pt x="18288000" y="8776211"/>
                </a:lnTo>
                <a:lnTo>
                  <a:pt x="0" y="8776211"/>
                </a:lnTo>
                <a:lnTo>
                  <a:pt x="0" y="0"/>
                </a:lnTo>
                <a:close/>
              </a:path>
            </a:pathLst>
          </a:custGeom>
          <a:blipFill>
            <a:blip r:embed="rId4"/>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77341" y="-4976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252119"/>
            <a:ext cx="16053321" cy="4200902"/>
          </a:xfrm>
          <a:custGeom>
            <a:avLst/>
            <a:gdLst/>
            <a:ahLst/>
            <a:cxnLst/>
            <a:rect r="r" b="b" t="t" l="l"/>
            <a:pathLst>
              <a:path h="4200902" w="16053321">
                <a:moveTo>
                  <a:pt x="0" y="0"/>
                </a:moveTo>
                <a:lnTo>
                  <a:pt x="16053321" y="0"/>
                </a:lnTo>
                <a:lnTo>
                  <a:pt x="16053321" y="4200901"/>
                </a:lnTo>
                <a:lnTo>
                  <a:pt x="0" y="4200901"/>
                </a:lnTo>
                <a:lnTo>
                  <a:pt x="0" y="0"/>
                </a:lnTo>
                <a:close/>
              </a:path>
            </a:pathLst>
          </a:custGeom>
          <a:blipFill>
            <a:blip r:embed="rId4"/>
            <a:stretch>
              <a:fillRect l="0" t="0" r="-2196" b="-12122"/>
            </a:stretch>
          </a:blipFill>
        </p:spPr>
      </p:sp>
      <p:sp>
        <p:nvSpPr>
          <p:cNvPr name="TextBox 5" id="5"/>
          <p:cNvSpPr txBox="true"/>
          <p:nvPr/>
        </p:nvSpPr>
        <p:spPr>
          <a:xfrm rot="0">
            <a:off x="1195366" y="728282"/>
            <a:ext cx="2722245" cy="524637"/>
          </a:xfrm>
          <a:prstGeom prst="rect">
            <a:avLst/>
          </a:prstGeom>
        </p:spPr>
        <p:txBody>
          <a:bodyPr anchor="t" rtlCol="false" tIns="0" lIns="0" bIns="0" rIns="0">
            <a:spAutoFit/>
          </a:bodyPr>
          <a:lstStyle/>
          <a:p>
            <a:pPr algn="ctr" marL="647711" indent="-323856" lvl="1">
              <a:lnSpc>
                <a:spcPts val="3744"/>
              </a:lnSpc>
              <a:buFont typeface="Arial"/>
              <a:buChar char="•"/>
            </a:pPr>
            <a:r>
              <a:rPr lang="en-US" sz="3000">
                <a:solidFill>
                  <a:srgbClr val="000000"/>
                </a:solidFill>
                <a:latin typeface="Arial Bold"/>
              </a:rPr>
              <a:t>Set-up time</a:t>
            </a:r>
          </a:p>
        </p:txBody>
      </p:sp>
      <p:sp>
        <p:nvSpPr>
          <p:cNvPr name="TextBox 6" id="6"/>
          <p:cNvSpPr txBox="true"/>
          <p:nvPr/>
        </p:nvSpPr>
        <p:spPr>
          <a:xfrm rot="0">
            <a:off x="5118455" y="-123825"/>
            <a:ext cx="7237455" cy="927469"/>
          </a:xfrm>
          <a:prstGeom prst="rect">
            <a:avLst/>
          </a:prstGeom>
        </p:spPr>
        <p:txBody>
          <a:bodyPr anchor="t" rtlCol="false" tIns="0" lIns="0" bIns="0" rIns="0">
            <a:spAutoFit/>
          </a:bodyPr>
          <a:lstStyle/>
          <a:p>
            <a:pPr algn="ctr">
              <a:lnSpc>
                <a:spcPts val="6597"/>
              </a:lnSpc>
              <a:spcBef>
                <a:spcPct val="0"/>
              </a:spcBef>
            </a:pPr>
            <a:r>
              <a:rPr lang="en-US" sz="5286">
                <a:solidFill>
                  <a:srgbClr val="000000"/>
                </a:solidFill>
                <a:latin typeface="Arial Bold"/>
              </a:rPr>
              <a:t>4.6.  POWER &amp; TIMING</a:t>
            </a:r>
          </a:p>
        </p:txBody>
      </p:sp>
      <p:sp>
        <p:nvSpPr>
          <p:cNvPr name="Freeform 7" id="7"/>
          <p:cNvSpPr/>
          <p:nvPr/>
        </p:nvSpPr>
        <p:spPr>
          <a:xfrm flipH="false" flipV="false" rot="0">
            <a:off x="3012883" y="5901495"/>
            <a:ext cx="15275117" cy="4385505"/>
          </a:xfrm>
          <a:custGeom>
            <a:avLst/>
            <a:gdLst/>
            <a:ahLst/>
            <a:cxnLst/>
            <a:rect r="r" b="b" t="t" l="l"/>
            <a:pathLst>
              <a:path h="4385505" w="15275117">
                <a:moveTo>
                  <a:pt x="0" y="0"/>
                </a:moveTo>
                <a:lnTo>
                  <a:pt x="15275117" y="0"/>
                </a:lnTo>
                <a:lnTo>
                  <a:pt x="15275117" y="4385505"/>
                </a:lnTo>
                <a:lnTo>
                  <a:pt x="0" y="4385505"/>
                </a:lnTo>
                <a:lnTo>
                  <a:pt x="0" y="0"/>
                </a:lnTo>
                <a:close/>
              </a:path>
            </a:pathLst>
          </a:custGeom>
          <a:blipFill>
            <a:blip r:embed="rId5"/>
            <a:stretch>
              <a:fillRect l="0" t="0" r="0" b="0"/>
            </a:stretch>
          </a:blipFill>
        </p:spPr>
      </p:sp>
      <p:sp>
        <p:nvSpPr>
          <p:cNvPr name="TextBox 8" id="8"/>
          <p:cNvSpPr txBox="true"/>
          <p:nvPr/>
        </p:nvSpPr>
        <p:spPr>
          <a:xfrm rot="0">
            <a:off x="181877" y="5825295"/>
            <a:ext cx="2404586" cy="524637"/>
          </a:xfrm>
          <a:prstGeom prst="rect">
            <a:avLst/>
          </a:prstGeom>
        </p:spPr>
        <p:txBody>
          <a:bodyPr anchor="t" rtlCol="false" tIns="0" lIns="0" bIns="0" rIns="0">
            <a:spAutoFit/>
          </a:bodyPr>
          <a:lstStyle/>
          <a:p>
            <a:pPr algn="ctr" marL="647711" indent="-323856" lvl="1">
              <a:lnSpc>
                <a:spcPts val="3744"/>
              </a:lnSpc>
              <a:buFont typeface="Arial"/>
              <a:buChar char="•"/>
            </a:pPr>
            <a:r>
              <a:rPr lang="en-US" sz="3000">
                <a:solidFill>
                  <a:srgbClr val="000000"/>
                </a:solidFill>
                <a:latin typeface="Arial Bold"/>
              </a:rPr>
              <a:t>Hold-time</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5143" y="4619516"/>
            <a:ext cx="11137713" cy="924201"/>
          </a:xfrm>
          <a:prstGeom prst="rect">
            <a:avLst/>
          </a:prstGeom>
        </p:spPr>
        <p:txBody>
          <a:bodyPr anchor="t" rtlCol="false" tIns="0" lIns="0" bIns="0" rIns="0">
            <a:spAutoFit/>
          </a:bodyPr>
          <a:lstStyle/>
          <a:p>
            <a:pPr algn="l">
              <a:lnSpc>
                <a:spcPts val="5900"/>
              </a:lnSpc>
            </a:pPr>
            <a:r>
              <a:rPr lang="en-US" sz="6146">
                <a:solidFill>
                  <a:srgbClr val="FFFFFF"/>
                </a:solidFill>
                <a:latin typeface="Arial"/>
              </a:rPr>
              <a:t>PART </a:t>
            </a:r>
            <a:r>
              <a:rPr lang="en-US" sz="6146">
                <a:solidFill>
                  <a:srgbClr val="FFFFFF"/>
                </a:solidFill>
                <a:latin typeface="Arial"/>
              </a:rPr>
              <a:t>C</a:t>
            </a:r>
            <a:r>
              <a:rPr lang="en-US" sz="6146">
                <a:solidFill>
                  <a:srgbClr val="FFFFFF"/>
                </a:solidFill>
                <a:latin typeface="Arial"/>
              </a:rPr>
              <a:t>: </a:t>
            </a:r>
            <a:r>
              <a:rPr lang="en-US" sz="6146">
                <a:solidFill>
                  <a:srgbClr val="FFFFFF"/>
                </a:solidFill>
                <a:latin typeface="Arial"/>
              </a:rPr>
              <a:t>CO</a:t>
            </a:r>
            <a:r>
              <a:rPr lang="en-US" sz="6146">
                <a:solidFill>
                  <a:srgbClr val="FFFFFF"/>
                </a:solidFill>
                <a:latin typeface="Arial"/>
              </a:rPr>
              <a:t>N</a:t>
            </a:r>
            <a:r>
              <a:rPr lang="en-US" sz="6146">
                <a:solidFill>
                  <a:srgbClr val="FFFFFF"/>
                </a:solidFill>
                <a:latin typeface="Arial"/>
              </a:rPr>
              <a:t>CL</a:t>
            </a:r>
            <a:r>
              <a:rPr lang="en-US" sz="6146">
                <a:solidFill>
                  <a:srgbClr val="FFFFFF"/>
                </a:solidFill>
                <a:latin typeface="Arial"/>
              </a:rPr>
              <a:t>U</a:t>
            </a:r>
            <a:r>
              <a:rPr lang="en-US" sz="6146">
                <a:solidFill>
                  <a:srgbClr val="FFFFFF"/>
                </a:solidFill>
                <a:latin typeface="Arial"/>
              </a:rPr>
              <a:t>S</a:t>
            </a:r>
            <a:r>
              <a:rPr lang="en-US" sz="6146">
                <a:solidFill>
                  <a:srgbClr val="FFFFFF"/>
                </a:solidFill>
                <a:latin typeface="Arial"/>
              </a:rPr>
              <a:t>ION</a:t>
            </a:r>
            <a:r>
              <a:rPr lang="en-US" sz="6146">
                <a:solidFill>
                  <a:srgbClr val="000000"/>
                </a:solidFill>
                <a:latin typeface="Arial"/>
              </a:rPr>
              <a:t> </a:t>
            </a:r>
          </a:p>
        </p:txBody>
      </p:sp>
      <p:sp>
        <p:nvSpPr>
          <p:cNvPr name="Freeform 4" id="4"/>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8451" y="109969"/>
            <a:ext cx="17824091" cy="2422550"/>
          </a:xfrm>
          <a:prstGeom prst="rect">
            <a:avLst/>
          </a:prstGeom>
        </p:spPr>
        <p:txBody>
          <a:bodyPr anchor="t" rtlCol="false" tIns="0" lIns="0" bIns="0" rIns="0">
            <a:spAutoFit/>
          </a:bodyPr>
          <a:lstStyle/>
          <a:p>
            <a:pPr algn="just" marL="582928" indent="-291464" lvl="1">
              <a:lnSpc>
                <a:spcPts val="3369"/>
              </a:lnSpc>
              <a:buFont typeface="Arial"/>
              <a:buChar char="•"/>
            </a:pPr>
            <a:r>
              <a:rPr lang="en-US" sz="2699">
                <a:solidFill>
                  <a:srgbClr val="000000"/>
                </a:solidFill>
                <a:latin typeface="Arial"/>
              </a:rPr>
              <a:t> </a:t>
            </a:r>
            <a:r>
              <a:rPr lang="en-US" sz="2699">
                <a:solidFill>
                  <a:srgbClr val="000000"/>
                </a:solidFill>
                <a:latin typeface="Arial Bold"/>
              </a:rPr>
              <a:t>General Comments on the Results:</a:t>
            </a:r>
          </a:p>
          <a:p>
            <a:pPr algn="just">
              <a:lnSpc>
                <a:spcPts val="3119"/>
              </a:lnSpc>
            </a:pPr>
          </a:p>
          <a:p>
            <a:pPr algn="just">
              <a:lnSpc>
                <a:spcPts val="3119"/>
              </a:lnSpc>
            </a:pPr>
            <a:r>
              <a:rPr lang="en-US" sz="2499">
                <a:solidFill>
                  <a:srgbClr val="000000"/>
                </a:solidFill>
                <a:latin typeface="Arial"/>
              </a:rPr>
              <a:t>The project has achieved success in designing and implementing an Arbiter for RAM, utilizing a priority system to manage access from various data sources. The primary function of the Arbiter is to allocate access privileges to RAM between Client 1 and Client 2, ensuring effective and equitable resource utilization.</a:t>
            </a:r>
          </a:p>
          <a:p>
            <a:pPr algn="just">
              <a:lnSpc>
                <a:spcPts val="3119"/>
              </a:lnSpc>
              <a:spcBef>
                <a:spcPct val="0"/>
              </a:spcBef>
            </a:pPr>
          </a:p>
        </p:txBody>
      </p:sp>
      <p:sp>
        <p:nvSpPr>
          <p:cNvPr name="TextBox 3" id="3"/>
          <p:cNvSpPr txBox="true"/>
          <p:nvPr/>
        </p:nvSpPr>
        <p:spPr>
          <a:xfrm rot="0">
            <a:off x="148451" y="2465844"/>
            <a:ext cx="17824091" cy="5156225"/>
          </a:xfrm>
          <a:prstGeom prst="rect">
            <a:avLst/>
          </a:prstGeom>
        </p:spPr>
        <p:txBody>
          <a:bodyPr anchor="t" rtlCol="false" tIns="0" lIns="0" bIns="0" rIns="0">
            <a:spAutoFit/>
          </a:bodyPr>
          <a:lstStyle/>
          <a:p>
            <a:pPr algn="just" marL="582928" indent="-291464" lvl="1">
              <a:lnSpc>
                <a:spcPts val="3369"/>
              </a:lnSpc>
              <a:buFont typeface="Arial"/>
              <a:buChar char="•"/>
            </a:pPr>
            <a:r>
              <a:rPr lang="en-US" sz="2699">
                <a:solidFill>
                  <a:srgbClr val="000000"/>
                </a:solidFill>
                <a:latin typeface="Arial"/>
              </a:rPr>
              <a:t> </a:t>
            </a:r>
            <a:r>
              <a:rPr lang="en-US" sz="2699">
                <a:solidFill>
                  <a:srgbClr val="000000"/>
                </a:solidFill>
                <a:latin typeface="Arial Bold"/>
              </a:rPr>
              <a:t>Limitat</a:t>
            </a:r>
            <a:r>
              <a:rPr lang="en-US" sz="2699">
                <a:solidFill>
                  <a:srgbClr val="000000"/>
                </a:solidFill>
                <a:latin typeface="Arial Bold"/>
              </a:rPr>
              <a:t>ions and Challenges: </a:t>
            </a:r>
          </a:p>
          <a:p>
            <a:pPr algn="just">
              <a:lnSpc>
                <a:spcPts val="3119"/>
              </a:lnSpc>
              <a:spcBef>
                <a:spcPct val="0"/>
              </a:spcBef>
            </a:pPr>
            <a:r>
              <a:rPr lang="en-US" sz="2499">
                <a:solidFill>
                  <a:srgbClr val="000000"/>
                </a:solidFill>
                <a:latin typeface="Arial"/>
              </a:rPr>
              <a:t> While there has been simulation and testing of some cases, the testbench's scope is still limited, unable to guarantee the Arbiter's completeness and comprehensiveness in all scenarios. There is a need to enhance the implementation of the testbench for the remaining blocks to verify and ensure the correctness of the entire system.</a:t>
            </a:r>
          </a:p>
          <a:p>
            <a:pPr algn="just">
              <a:lnSpc>
                <a:spcPts val="3119"/>
              </a:lnSpc>
              <a:spcBef>
                <a:spcPct val="0"/>
              </a:spcBef>
            </a:pPr>
            <a:r>
              <a:rPr lang="en-US" sz="2499">
                <a:solidFill>
                  <a:srgbClr val="000000"/>
                </a:solidFill>
                <a:latin typeface="Arial"/>
              </a:rPr>
              <a:t>  Development Suggestions:</a:t>
            </a:r>
          </a:p>
          <a:p>
            <a:pPr algn="just" marL="539749" indent="-269875" lvl="1">
              <a:lnSpc>
                <a:spcPts val="3119"/>
              </a:lnSpc>
              <a:spcBef>
                <a:spcPct val="0"/>
              </a:spcBef>
              <a:buFont typeface="Arial"/>
              <a:buChar char="•"/>
            </a:pPr>
            <a:r>
              <a:rPr lang="en-US" sz="2499">
                <a:solidFill>
                  <a:srgbClr val="000000"/>
                </a:solidFill>
                <a:latin typeface="Arial"/>
              </a:rPr>
              <a:t>Expand the testbench to thoroughly assess the entire system under diverse conditions and different scenarios, particularly in boundary cases and error situations.</a:t>
            </a:r>
          </a:p>
          <a:p>
            <a:pPr algn="just" marL="539749" indent="-269875" lvl="1">
              <a:lnSpc>
                <a:spcPts val="3119"/>
              </a:lnSpc>
              <a:spcBef>
                <a:spcPct val="0"/>
              </a:spcBef>
              <a:buFont typeface="Arial"/>
              <a:buChar char="•"/>
            </a:pPr>
            <a:r>
              <a:rPr lang="en-US" sz="2499">
                <a:solidFill>
                  <a:srgbClr val="000000"/>
                </a:solidFill>
                <a:latin typeface="Arial"/>
              </a:rPr>
              <a:t>Implement intricate test cases to ensure the Arbiter operates correctly and reliably in diverse environments.</a:t>
            </a:r>
          </a:p>
          <a:p>
            <a:pPr algn="just" marL="539749" indent="-269875" lvl="1">
              <a:lnSpc>
                <a:spcPts val="3119"/>
              </a:lnSpc>
              <a:spcBef>
                <a:spcPct val="0"/>
              </a:spcBef>
              <a:buFont typeface="Arial"/>
              <a:buChar char="•"/>
            </a:pPr>
            <a:r>
              <a:rPr lang="en-US" sz="2499">
                <a:solidFill>
                  <a:srgbClr val="000000"/>
                </a:solidFill>
                <a:latin typeface="Arial"/>
              </a:rPr>
              <a:t>Integrate automatic testing mechanisms and performance evaluations to ensure the Arbiter meets speed and workload processing requirements.</a:t>
            </a:r>
          </a:p>
          <a:p>
            <a:pPr algn="just">
              <a:lnSpc>
                <a:spcPts val="3119"/>
              </a:lnSpc>
              <a:spcBef>
                <a:spcPct val="0"/>
              </a:spcBef>
            </a:pPr>
            <a:r>
              <a:rPr lang="en-US" sz="2499">
                <a:solidFill>
                  <a:srgbClr val="000000"/>
                </a:solidFill>
                <a:latin typeface="Arial"/>
              </a:rPr>
              <a:t> These development suggestions aim to enhance the quality and reliability of the Arbiter, ensuring its stability and correctness in various usage conditions.</a:t>
            </a:r>
          </a:p>
          <a:p>
            <a:pPr algn="just">
              <a:lnSpc>
                <a:spcPts val="3119"/>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5143" y="4619516"/>
            <a:ext cx="11137713" cy="924201"/>
          </a:xfrm>
          <a:prstGeom prst="rect">
            <a:avLst/>
          </a:prstGeom>
        </p:spPr>
        <p:txBody>
          <a:bodyPr anchor="t" rtlCol="false" tIns="0" lIns="0" bIns="0" rIns="0">
            <a:spAutoFit/>
          </a:bodyPr>
          <a:lstStyle/>
          <a:p>
            <a:pPr algn="l">
              <a:lnSpc>
                <a:spcPts val="5900"/>
              </a:lnSpc>
            </a:pPr>
            <a:r>
              <a:rPr lang="en-US" sz="6146">
                <a:solidFill>
                  <a:srgbClr val="FFFFFF"/>
                </a:solidFill>
                <a:latin typeface="Arial"/>
              </a:rPr>
              <a:t>PART D: REFERENCES</a:t>
            </a:r>
          </a:p>
        </p:txBody>
      </p:sp>
      <p:sp>
        <p:nvSpPr>
          <p:cNvPr name="Freeform 4" id="4"/>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465505"/>
            <a:ext cx="17675640" cy="4507230"/>
          </a:xfrm>
          <a:prstGeom prst="rect">
            <a:avLst/>
          </a:prstGeom>
        </p:spPr>
        <p:txBody>
          <a:bodyPr anchor="t" rtlCol="false" tIns="0" lIns="0" bIns="0" rIns="0">
            <a:spAutoFit/>
          </a:bodyPr>
          <a:lstStyle/>
          <a:p>
            <a:pPr algn="just" marL="539749" indent="-269875" lvl="1">
              <a:lnSpc>
                <a:spcPts val="4049"/>
              </a:lnSpc>
              <a:buFont typeface="Arial"/>
              <a:buChar char="•"/>
            </a:pPr>
            <a:r>
              <a:rPr lang="en-US" sz="2499">
                <a:solidFill>
                  <a:srgbClr val="000000"/>
                </a:solidFill>
                <a:latin typeface="Arial"/>
              </a:rPr>
              <a:t>Architectural Des</a:t>
            </a:r>
            <a:r>
              <a:rPr lang="en-US" sz="2499">
                <a:solidFill>
                  <a:srgbClr val="000000"/>
                </a:solidFill>
                <a:latin typeface="Arial"/>
              </a:rPr>
              <a:t>ign of a RAM Arbiter_Sourangsu Banerji_Department of Electronics &amp; Communication Engineering, RCC-Institute of Information Technology, Under West Bengal University of Technology, April, 2014</a:t>
            </a:r>
          </a:p>
          <a:p>
            <a:pPr algn="just" marL="539749" indent="-269875" lvl="1">
              <a:lnSpc>
                <a:spcPts val="4049"/>
              </a:lnSpc>
              <a:buFont typeface="Arial"/>
              <a:buChar char="•"/>
            </a:pPr>
            <a:r>
              <a:rPr lang="en-US" sz="2499">
                <a:solidFill>
                  <a:srgbClr val="000000"/>
                </a:solidFill>
                <a:latin typeface="Arial"/>
              </a:rPr>
              <a:t>M. Weber, "Arbiters: Design Ideas and Coding Styles," Synopsys Users Group, Boston, 2001.</a:t>
            </a:r>
          </a:p>
          <a:p>
            <a:pPr algn="just" marL="539749" indent="-269875" lvl="1">
              <a:lnSpc>
                <a:spcPts val="4049"/>
              </a:lnSpc>
              <a:buFont typeface="Arial"/>
              <a:buChar char="•"/>
            </a:pPr>
            <a:r>
              <a:rPr lang="en-US" sz="2499">
                <a:solidFill>
                  <a:srgbClr val="000000"/>
                </a:solidFill>
                <a:latin typeface="Arial"/>
              </a:rPr>
              <a:t>E. S. Shin, V. J. Mooney III, G. F. Riley, “Round-robin Arbiter Design and Generation,” Georgia Institute of Technology, Atlanta, GA, Technical Report GIT-CC-02-38,2002. </a:t>
            </a:r>
          </a:p>
          <a:p>
            <a:pPr algn="just" marL="539749" indent="-269875" lvl="1">
              <a:lnSpc>
                <a:spcPts val="4049"/>
              </a:lnSpc>
              <a:buFont typeface="Arial"/>
              <a:buChar char="•"/>
            </a:pPr>
            <a:r>
              <a:rPr lang="en-US" sz="2499">
                <a:solidFill>
                  <a:srgbClr val="000000"/>
                </a:solidFill>
                <a:latin typeface="Arial"/>
              </a:rPr>
              <a:t>https://github.com/faizaan22/Arbiter-for-RAM-module/blob/main/Arbiter%20report.pdf</a:t>
            </a:r>
          </a:p>
          <a:p>
            <a:pPr algn="just" marL="539749" indent="-269875" lvl="1">
              <a:lnSpc>
                <a:spcPts val="4049"/>
              </a:lnSpc>
              <a:buFont typeface="Arial"/>
              <a:buChar char="•"/>
            </a:pPr>
            <a:r>
              <a:rPr lang="en-US" sz="2499">
                <a:solidFill>
                  <a:srgbClr val="000000"/>
                </a:solidFill>
                <a:latin typeface="Arial"/>
              </a:rPr>
              <a:t>L. Fischer and Y. Pyatnychko, "FPGA Design for DDR3 Memory," WPI, Worcester, 2012.</a:t>
            </a:r>
          </a:p>
          <a:p>
            <a:pPr algn="just" marL="539749" indent="-269875" lvl="1">
              <a:lnSpc>
                <a:spcPts val="4049"/>
              </a:lnSpc>
              <a:buFont typeface="Arial"/>
              <a:buChar char="•"/>
            </a:pPr>
            <a:r>
              <a:rPr lang="en-US" sz="2499">
                <a:solidFill>
                  <a:srgbClr val="000000"/>
                </a:solidFill>
                <a:latin typeface="Arial"/>
              </a:rPr>
              <a:t>Principles and practices of interconnection networks, William James Dally and Brian Towels, Morgan Kauffmann.</a:t>
            </a:r>
          </a:p>
          <a:p>
            <a:pPr algn="just">
              <a:lnSpc>
                <a:spcPts val="3119"/>
              </a:lnSpc>
              <a:spcBef>
                <a:spcPct val="0"/>
              </a:spcBef>
            </a:pPr>
          </a:p>
        </p:txBody>
      </p:sp>
      <p:sp>
        <p:nvSpPr>
          <p:cNvPr name="Freeform 3" id="3"/>
          <p:cNvSpPr/>
          <p:nvPr/>
        </p:nvSpPr>
        <p:spPr>
          <a:xfrm flipH="false" flipV="false" rot="0">
            <a:off x="13673449" y="444518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737227" y="6614643"/>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436154" y="-14798790"/>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77341" y="-4976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4222142"/>
            <a:ext cx="18288000" cy="2441607"/>
          </a:xfrm>
          <a:prstGeom prst="rect">
            <a:avLst/>
          </a:prstGeom>
        </p:spPr>
        <p:txBody>
          <a:bodyPr anchor="t" rtlCol="false" tIns="0" lIns="0" bIns="0" rIns="0">
            <a:spAutoFit/>
          </a:bodyPr>
          <a:lstStyle/>
          <a:p>
            <a:pPr algn="ctr">
              <a:lnSpc>
                <a:spcPts val="9093"/>
              </a:lnSpc>
              <a:spcBef>
                <a:spcPct val="0"/>
              </a:spcBef>
            </a:pPr>
            <a:r>
              <a:rPr lang="en-US" sz="7286">
                <a:solidFill>
                  <a:srgbClr val="000000"/>
                </a:solidFill>
                <a:latin typeface="Arial Bold"/>
              </a:rPr>
              <a:t>THANKS FOR WATCHING OUR PRESENTATION</a:t>
            </a:r>
          </a:p>
        </p:txBody>
      </p:sp>
      <p:sp>
        <p:nvSpPr>
          <p:cNvPr name="Freeform 5" id="5"/>
          <p:cNvSpPr/>
          <p:nvPr/>
        </p:nvSpPr>
        <p:spPr>
          <a:xfrm flipH="false" flipV="false" rot="7588722">
            <a:off x="13254225" y="-6605624"/>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003438">
            <a:off x="-6011545" y="6695807"/>
            <a:ext cx="9022634" cy="9258300"/>
          </a:xfrm>
          <a:custGeom>
            <a:avLst/>
            <a:gdLst/>
            <a:ahLst/>
            <a:cxnLst/>
            <a:rect r="r" b="b" t="t" l="l"/>
            <a:pathLst>
              <a:path h="9258300" w="9022634">
                <a:moveTo>
                  <a:pt x="0" y="0"/>
                </a:moveTo>
                <a:lnTo>
                  <a:pt x="9022635" y="0"/>
                </a:lnTo>
                <a:lnTo>
                  <a:pt x="9022635"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4"/>
          <a:srcRect l="0" t="0" r="0" b="0"/>
          <a:stretch>
            <a:fillRect/>
          </a:stretch>
        </p:blipFill>
        <p:spPr>
          <a:xfrm flipH="false" flipV="false" rot="0">
            <a:off x="5315887" y="881892"/>
            <a:ext cx="7086890" cy="6413636"/>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2872837" y="5273395"/>
            <a:ext cx="2084368" cy="178213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4727350" y="6126153"/>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59121">
            <a:off x="14135649" y="-5145606"/>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06221" y="1028700"/>
            <a:ext cx="9066749" cy="9258300"/>
          </a:xfrm>
          <a:custGeom>
            <a:avLst/>
            <a:gdLst/>
            <a:ahLst/>
            <a:cxnLst/>
            <a:rect r="r" b="b" t="t" l="l"/>
            <a:pathLst>
              <a:path h="9258300" w="9066749">
                <a:moveTo>
                  <a:pt x="0" y="0"/>
                </a:moveTo>
                <a:lnTo>
                  <a:pt x="9066749" y="0"/>
                </a:lnTo>
                <a:lnTo>
                  <a:pt x="9066749" y="9258300"/>
                </a:lnTo>
                <a:lnTo>
                  <a:pt x="0" y="9258300"/>
                </a:lnTo>
                <a:lnTo>
                  <a:pt x="0" y="0"/>
                </a:lnTo>
                <a:close/>
              </a:path>
            </a:pathLst>
          </a:custGeom>
          <a:blipFill>
            <a:blip r:embed="rId4"/>
            <a:stretch>
              <a:fillRect l="0" t="0" r="0" b="0"/>
            </a:stretch>
          </a:blipFill>
        </p:spPr>
      </p:sp>
      <p:sp>
        <p:nvSpPr>
          <p:cNvPr name="TextBox 6" id="6"/>
          <p:cNvSpPr txBox="true"/>
          <p:nvPr/>
        </p:nvSpPr>
        <p:spPr>
          <a:xfrm rot="0">
            <a:off x="1158227" y="238533"/>
            <a:ext cx="7295989" cy="1618435"/>
          </a:xfrm>
          <a:prstGeom prst="rect">
            <a:avLst/>
          </a:prstGeom>
        </p:spPr>
        <p:txBody>
          <a:bodyPr anchor="t" rtlCol="false" tIns="0" lIns="0" bIns="0" rIns="0">
            <a:spAutoFit/>
          </a:bodyPr>
          <a:lstStyle/>
          <a:p>
            <a:pPr algn="l">
              <a:lnSpc>
                <a:spcPts val="1467"/>
              </a:lnSpc>
            </a:pPr>
          </a:p>
          <a:p>
            <a:pPr algn="l">
              <a:lnSpc>
                <a:spcPts val="4344"/>
              </a:lnSpc>
            </a:pPr>
            <a:r>
              <a:rPr lang="en-US" sz="4525">
                <a:solidFill>
                  <a:srgbClr val="000000"/>
                </a:solidFill>
                <a:latin typeface="Arial Bold"/>
              </a:rPr>
              <a:t> 1. TOP LEVEL BLOCK</a:t>
            </a:r>
          </a:p>
          <a:p>
            <a:pPr algn="l">
              <a:lnSpc>
                <a:spcPts val="616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4727350" y="6126153"/>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545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59121">
            <a:off x="15682060" y="-5773135"/>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4484" y="1275264"/>
            <a:ext cx="15437933" cy="9011736"/>
          </a:xfrm>
          <a:custGeom>
            <a:avLst/>
            <a:gdLst/>
            <a:ahLst/>
            <a:cxnLst/>
            <a:rect r="r" b="b" t="t" l="l"/>
            <a:pathLst>
              <a:path h="9011736" w="15437933">
                <a:moveTo>
                  <a:pt x="0" y="0"/>
                </a:moveTo>
                <a:lnTo>
                  <a:pt x="15437933" y="0"/>
                </a:lnTo>
                <a:lnTo>
                  <a:pt x="15437933" y="9011736"/>
                </a:lnTo>
                <a:lnTo>
                  <a:pt x="0" y="9011736"/>
                </a:lnTo>
                <a:lnTo>
                  <a:pt x="0" y="0"/>
                </a:lnTo>
                <a:close/>
              </a:path>
            </a:pathLst>
          </a:custGeom>
          <a:blipFill>
            <a:blip r:embed="rId4"/>
            <a:stretch>
              <a:fillRect l="0" t="0" r="0" b="0"/>
            </a:stretch>
          </a:blipFill>
        </p:spPr>
      </p:sp>
      <p:sp>
        <p:nvSpPr>
          <p:cNvPr name="TextBox 6" id="6"/>
          <p:cNvSpPr txBox="true"/>
          <p:nvPr/>
        </p:nvSpPr>
        <p:spPr>
          <a:xfrm rot="0">
            <a:off x="1158227" y="238533"/>
            <a:ext cx="7295989" cy="1618435"/>
          </a:xfrm>
          <a:prstGeom prst="rect">
            <a:avLst/>
          </a:prstGeom>
        </p:spPr>
        <p:txBody>
          <a:bodyPr anchor="t" rtlCol="false" tIns="0" lIns="0" bIns="0" rIns="0">
            <a:spAutoFit/>
          </a:bodyPr>
          <a:lstStyle/>
          <a:p>
            <a:pPr algn="l">
              <a:lnSpc>
                <a:spcPts val="1467"/>
              </a:lnSpc>
            </a:pPr>
          </a:p>
          <a:p>
            <a:pPr algn="l">
              <a:lnSpc>
                <a:spcPts val="4344"/>
              </a:lnSpc>
            </a:pPr>
            <a:r>
              <a:rPr lang="en-US" sz="4525">
                <a:solidFill>
                  <a:srgbClr val="000000"/>
                </a:solidFill>
                <a:latin typeface="Arial Bold"/>
              </a:rPr>
              <a:t> 1. TOP LEVEL BLOCK</a:t>
            </a:r>
          </a:p>
          <a:p>
            <a:pPr algn="l">
              <a:lnSpc>
                <a:spcPts val="616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048967" y="4648091"/>
            <a:ext cx="3831478" cy="1028917"/>
          </a:xfrm>
          <a:prstGeom prst="rect">
            <a:avLst/>
          </a:prstGeom>
        </p:spPr>
        <p:txBody>
          <a:bodyPr anchor="t" rtlCol="false" tIns="0" lIns="0" bIns="0" rIns="0">
            <a:spAutoFit/>
          </a:bodyPr>
          <a:lstStyle/>
          <a:p>
            <a:pPr algn="l">
              <a:lnSpc>
                <a:spcPts val="1404"/>
              </a:lnSpc>
            </a:pPr>
          </a:p>
          <a:p>
            <a:pPr algn="l">
              <a:lnSpc>
                <a:spcPts val="5900"/>
              </a:lnSpc>
            </a:pPr>
            <a:r>
              <a:rPr lang="en-US" sz="6146">
                <a:solidFill>
                  <a:srgbClr val="FFFFFF"/>
                </a:solidFill>
                <a:latin typeface="Arial Bold"/>
              </a:rPr>
              <a:t>2. RAM</a:t>
            </a:r>
          </a:p>
        </p:txBody>
      </p:sp>
      <p:sp>
        <p:nvSpPr>
          <p:cNvPr name="Freeform 4" id="4"/>
          <p:cNvSpPr/>
          <p:nvPr/>
        </p:nvSpPr>
        <p:spPr>
          <a:xfrm flipH="false" flipV="false" rot="0">
            <a:off x="-10302967" y="3214204"/>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35567" y="-1790994"/>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DAF1g4y76ZM</dc:identifier>
  <dcterms:modified xsi:type="dcterms:W3CDTF">2011-08-01T06:04:30Z</dcterms:modified>
  <cp:revision>1</cp:revision>
  <dc:title>RAM ARBITER</dc:title>
</cp:coreProperties>
</file>